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59" r:id="rId3"/>
    <p:sldId id="260" r:id="rId4"/>
    <p:sldId id="261" r:id="rId5"/>
    <p:sldId id="273" r:id="rId6"/>
    <p:sldId id="262" r:id="rId7"/>
    <p:sldId id="263" r:id="rId8"/>
    <p:sldId id="264" r:id="rId9"/>
    <p:sldId id="265" r:id="rId10"/>
    <p:sldId id="266" r:id="rId11"/>
    <p:sldId id="272" r:id="rId12"/>
    <p:sldId id="267" r:id="rId13"/>
    <p:sldId id="268" r:id="rId14"/>
    <p:sldId id="270" r:id="rId15"/>
    <p:sldId id="269" r:id="rId16"/>
    <p:sldId id="271" r:id="rId17"/>
    <p:sldId id="274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00FF"/>
    <a:srgbClr val="990033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3316" name="Picture 8" descr="LOGO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1800" b="1" smtClean="0">
                <a:solidFill>
                  <a:schemeClr val="tx1"/>
                </a:solidFill>
              </a:rPr>
              <a:t>ИНТЕГРИСАНЕ АКАДЕМСКЕ </a:t>
            </a:r>
            <a:br>
              <a:rPr lang="sr-Cyrl-CS" sz="1800" b="1" smtClean="0">
                <a:solidFill>
                  <a:schemeClr val="tx1"/>
                </a:solidFill>
              </a:rPr>
            </a:br>
            <a:r>
              <a:rPr lang="sr-Cyrl-CS" sz="1800" b="1" smtClean="0">
                <a:solidFill>
                  <a:schemeClr val="tx1"/>
                </a:solidFill>
              </a:rPr>
              <a:t>СТУДИЈЕ ФАРМАЦИЈЕ</a:t>
            </a:r>
            <a:endParaRPr lang="en-US" sz="1800" b="1" smtClean="0">
              <a:solidFill>
                <a:schemeClr val="tx1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229600" cy="41132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sr-Cyrl-CS" sz="2800" b="1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sr-Cyrl-CS" sz="2800" b="1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sr-Cyrl-CS" sz="2800" b="1" smtClean="0"/>
              <a:t>УВОД У ФАРМАЦЕУТСКУ ТЕХНОЛОГИЈУ А0</a:t>
            </a:r>
            <a:r>
              <a:rPr lang="en-US" sz="2800" b="1" smtClean="0"/>
              <a:t>6</a:t>
            </a:r>
            <a:endParaRPr lang="sr-Cyrl-CS" sz="2800" b="1" smtClean="0"/>
          </a:p>
          <a:p>
            <a:pPr algn="ctr" eaLnBrk="1" hangingPunct="1">
              <a:buFontTx/>
              <a:buNone/>
            </a:pPr>
            <a:endParaRPr lang="sr-Cyrl-CS" sz="2000" b="1" smtClean="0"/>
          </a:p>
          <a:p>
            <a:pPr algn="ctr" eaLnBrk="1" hangingPunct="1">
              <a:buFontTx/>
              <a:buNone/>
            </a:pPr>
            <a:r>
              <a:rPr lang="en-US" sz="2800" b="1" smtClean="0"/>
              <a:t>	</a:t>
            </a:r>
            <a:r>
              <a:rPr lang="sr-Cyrl-CS" sz="2800" b="1" smtClean="0"/>
              <a:t> </a:t>
            </a:r>
          </a:p>
          <a:p>
            <a:pPr algn="ctr" eaLnBrk="1" hangingPunct="1">
              <a:buFontTx/>
              <a:buNone/>
            </a:pPr>
            <a:endParaRPr lang="sr-Cyrl-CS" sz="2800" b="1" smtClean="0"/>
          </a:p>
          <a:p>
            <a:pPr algn="ctr" eaLnBrk="1" hangingPunct="1">
              <a:buFontTx/>
              <a:buNone/>
            </a:pPr>
            <a:endParaRPr lang="sr-Cyrl-CS" sz="2800" b="1" smtClean="0"/>
          </a:p>
          <a:p>
            <a:pPr algn="ctr" eaLnBrk="1" hangingPunct="1">
              <a:buFontTx/>
              <a:buNone/>
            </a:pPr>
            <a:r>
              <a:rPr lang="sr-Cyrl-CS" sz="2000" b="1" smtClean="0"/>
              <a:t>Предавање 4: Прашкови</a:t>
            </a:r>
            <a:r>
              <a:rPr lang="en-GB" sz="2000" b="1" smtClean="0"/>
              <a:t>. </a:t>
            </a:r>
            <a:r>
              <a:rPr lang="en-US" sz="2000" b="1" smtClean="0"/>
              <a:t>Прашкови за спољашњу употребу</a:t>
            </a:r>
            <a:endParaRPr lang="sr-Cyrl-CS" sz="2000" b="1" smtClean="0"/>
          </a:p>
          <a:p>
            <a:endParaRPr lang="en-US" sz="200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8229600" cy="762000"/>
          </a:xfrm>
        </p:spPr>
        <p:txBody>
          <a:bodyPr/>
          <a:lstStyle/>
          <a:p>
            <a:r>
              <a:rPr lang="en-US" smtClean="0">
                <a:solidFill>
                  <a:srgbClr val="800000"/>
                </a:solidFill>
              </a:rPr>
              <a:t>М</a:t>
            </a:r>
            <a:r>
              <a:rPr lang="sr-Latn-CS" smtClean="0">
                <a:solidFill>
                  <a:srgbClr val="800000"/>
                </a:solidFill>
              </a:rPr>
              <a:t>ерење</a:t>
            </a:r>
            <a:endParaRPr lang="en-US" smtClean="0">
              <a:solidFill>
                <a:srgbClr val="800000"/>
              </a:solidFill>
            </a:endParaRP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800000"/>
              </a:buClr>
              <a:buSzPct val="120000"/>
              <a:buFont typeface="Wingdings" pitchFamily="2" charset="2"/>
              <a:buChar char="Ø"/>
            </a:pPr>
            <a:r>
              <a:rPr lang="sr-Cyrl-CS" sz="2400" smtClean="0"/>
              <a:t>Као фармацеутска операција примењује се најчешће мерење по тежини.</a:t>
            </a:r>
          </a:p>
          <a:p>
            <a:pPr>
              <a:lnSpc>
                <a:spcPct val="90000"/>
              </a:lnSpc>
              <a:buClr>
                <a:srgbClr val="800000"/>
              </a:buClr>
              <a:buSzPct val="120000"/>
              <a:buFont typeface="Wingdings" pitchFamily="2" charset="2"/>
              <a:buNone/>
            </a:pPr>
            <a:endParaRPr lang="sr-Cyrl-CS" sz="2400" smtClean="0"/>
          </a:p>
          <a:p>
            <a:pPr>
              <a:lnSpc>
                <a:spcPct val="90000"/>
              </a:lnSpc>
              <a:buClr>
                <a:srgbClr val="800000"/>
              </a:buClr>
              <a:buSzPct val="120000"/>
              <a:buFont typeface="Wingdings" pitchFamily="2" charset="2"/>
              <a:buChar char="Ø"/>
            </a:pPr>
            <a:r>
              <a:rPr lang="sr-Cyrl-CS" sz="2400" smtClean="0"/>
              <a:t>Тежински се мере и чврсте материје и течности</a:t>
            </a:r>
          </a:p>
          <a:p>
            <a:pPr>
              <a:lnSpc>
                <a:spcPct val="90000"/>
              </a:lnSpc>
              <a:buClr>
                <a:srgbClr val="800000"/>
              </a:buClr>
              <a:buSzPct val="120000"/>
              <a:buFont typeface="Wingdings" pitchFamily="2" charset="2"/>
              <a:buNone/>
            </a:pPr>
            <a:endParaRPr lang="sr-Cyrl-CS" sz="2400" smtClean="0"/>
          </a:p>
          <a:p>
            <a:pPr>
              <a:lnSpc>
                <a:spcPct val="90000"/>
              </a:lnSpc>
              <a:buClr>
                <a:srgbClr val="800000"/>
              </a:buClr>
              <a:buSzPct val="120000"/>
              <a:buFont typeface="Wingdings" pitchFamily="2" charset="2"/>
              <a:buChar char="Ø"/>
            </a:pPr>
            <a:r>
              <a:rPr lang="sr-Cyrl-CS" sz="2400" smtClean="0"/>
              <a:t>За одређивање тежине користе се баждарене ваге и тегови</a:t>
            </a:r>
          </a:p>
          <a:p>
            <a:pPr>
              <a:lnSpc>
                <a:spcPct val="90000"/>
              </a:lnSpc>
              <a:buClr>
                <a:srgbClr val="800000"/>
              </a:buClr>
              <a:buSzPct val="120000"/>
              <a:buFont typeface="Wingdings" pitchFamily="2" charset="2"/>
              <a:buChar char="Ø"/>
            </a:pPr>
            <a:endParaRPr lang="sr-Cyrl-CS" sz="2400" smtClean="0"/>
          </a:p>
          <a:p>
            <a:pPr>
              <a:lnSpc>
                <a:spcPct val="90000"/>
              </a:lnSpc>
              <a:buClr>
                <a:srgbClr val="800000"/>
              </a:buClr>
              <a:buSzPct val="120000"/>
              <a:buFont typeface="Wingdings" pitchFamily="2" charset="2"/>
              <a:buChar char="Ø"/>
            </a:pPr>
            <a:r>
              <a:rPr lang="sr-Cyrl-CS" sz="2400" smtClean="0"/>
              <a:t>Постоје различите врсте вага: тара вага, ручна вага, прецизна и децимална вага</a:t>
            </a:r>
          </a:p>
          <a:p>
            <a:pPr>
              <a:lnSpc>
                <a:spcPct val="90000"/>
              </a:lnSpc>
            </a:pPr>
            <a:endParaRPr lang="sr-Cyrl-C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04800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sr-Cyrl-CS" b="1" smtClean="0">
                <a:solidFill>
                  <a:srgbClr val="990033"/>
                </a:solidFill>
              </a:rPr>
              <a:t>Ми меримо све супстанце са тачношћу </a:t>
            </a:r>
          </a:p>
          <a:p>
            <a:pPr algn="ctr">
              <a:buFontTx/>
              <a:buNone/>
            </a:pPr>
            <a:r>
              <a:rPr lang="sr-Cyrl-CS" b="1" smtClean="0">
                <a:solidFill>
                  <a:srgbClr val="990033"/>
                </a:solidFill>
              </a:rPr>
              <a:t>на </a:t>
            </a:r>
            <a:r>
              <a:rPr lang="sr-Cyrl-CS" b="1" smtClean="0">
                <a:solidFill>
                  <a:srgbClr val="009900"/>
                </a:solidFill>
              </a:rPr>
              <a:t>ДВЕ ДЕЦИМАЛЕ!!!</a:t>
            </a:r>
          </a:p>
          <a:p>
            <a:pPr algn="ctr">
              <a:buFontTx/>
              <a:buNone/>
            </a:pPr>
            <a:r>
              <a:rPr lang="sr-Cyrl-CS" b="1" smtClean="0">
                <a:solidFill>
                  <a:srgbClr val="990033"/>
                </a:solidFill>
              </a:rPr>
              <a:t> </a:t>
            </a:r>
          </a:p>
          <a:p>
            <a:pPr algn="ctr">
              <a:buFontTx/>
              <a:buNone/>
            </a:pPr>
            <a:endParaRPr lang="sr-Cyrl-CS" b="1" smtClean="0">
              <a:solidFill>
                <a:srgbClr val="990033"/>
              </a:solidFill>
            </a:endParaRPr>
          </a:p>
          <a:p>
            <a:pPr algn="ctr">
              <a:buFontTx/>
              <a:buNone/>
            </a:pPr>
            <a:r>
              <a:rPr lang="sr-Cyrl-CS" b="1" smtClean="0">
                <a:solidFill>
                  <a:srgbClr val="990033"/>
                </a:solidFill>
              </a:rPr>
              <a:t>Електрична тара вага мери најмању мерљиву количину</a:t>
            </a:r>
          </a:p>
          <a:p>
            <a:pPr algn="ctr">
              <a:buFontTx/>
              <a:buNone/>
            </a:pPr>
            <a:r>
              <a:rPr lang="sr-Cyrl-CS" sz="4000" b="1" smtClean="0">
                <a:solidFill>
                  <a:srgbClr val="009900"/>
                </a:solidFill>
              </a:rPr>
              <a:t>0,05 грама!</a:t>
            </a:r>
            <a:endParaRPr lang="en-US" sz="4000" b="1" smtClean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457200"/>
            <a:ext cx="8561388" cy="5603875"/>
          </a:xfrm>
        </p:spPr>
        <p:txBody>
          <a:bodyPr/>
          <a:lstStyle/>
          <a:p>
            <a:pPr>
              <a:buFontTx/>
              <a:buNone/>
            </a:pPr>
            <a:r>
              <a:rPr lang="sr-Cyrl-CS" smtClean="0">
                <a:solidFill>
                  <a:schemeClr val="bg2"/>
                </a:solidFill>
              </a:rPr>
              <a:t>		</a:t>
            </a:r>
            <a:r>
              <a:rPr lang="sr-Cyrl-CS" smtClean="0"/>
              <a:t>Фармакопеја прописује да тачно вагати значи да прописана количина препарата треба да се мери :</a:t>
            </a:r>
          </a:p>
          <a:p>
            <a:pPr>
              <a:buFontTx/>
              <a:buNone/>
            </a:pPr>
            <a:endParaRPr lang="sr-Cyrl-CS" smtClean="0"/>
          </a:p>
          <a:p>
            <a:pPr lvl="1">
              <a:buClr>
                <a:srgbClr val="800000"/>
              </a:buClr>
              <a:buSzPct val="120000"/>
              <a:buFont typeface="Wingdings" pitchFamily="2" charset="2"/>
              <a:buChar char="Ø"/>
            </a:pPr>
            <a:r>
              <a:rPr lang="sr-Cyrl-CS" smtClean="0"/>
              <a:t> на 5 децимале ако је мања од 10 мг</a:t>
            </a:r>
          </a:p>
          <a:p>
            <a:pPr lvl="1">
              <a:buClr>
                <a:srgbClr val="800000"/>
              </a:buClr>
              <a:buSzPct val="120000"/>
              <a:buFont typeface="Wingdings" pitchFamily="2" charset="2"/>
              <a:buNone/>
            </a:pPr>
            <a:endParaRPr lang="sr-Cyrl-CS" smtClean="0"/>
          </a:p>
          <a:p>
            <a:pPr lvl="1">
              <a:buClr>
                <a:srgbClr val="800000"/>
              </a:buClr>
              <a:buSzPct val="120000"/>
              <a:buFont typeface="Wingdings" pitchFamily="2" charset="2"/>
              <a:buChar char="Ø"/>
            </a:pPr>
            <a:r>
              <a:rPr lang="sr-Cyrl-CS" smtClean="0"/>
              <a:t> на 4 децимале ако је од 10 мг до 10 г</a:t>
            </a:r>
          </a:p>
          <a:p>
            <a:pPr lvl="1">
              <a:buClr>
                <a:srgbClr val="800000"/>
              </a:buClr>
              <a:buSzPct val="120000"/>
              <a:buFont typeface="Wingdings" pitchFamily="2" charset="2"/>
              <a:buNone/>
            </a:pPr>
            <a:endParaRPr lang="sr-Cyrl-CS" smtClean="0"/>
          </a:p>
          <a:p>
            <a:pPr lvl="1">
              <a:buClr>
                <a:srgbClr val="800000"/>
              </a:buClr>
              <a:buSzPct val="120000"/>
              <a:buFont typeface="Wingdings" pitchFamily="2" charset="2"/>
              <a:buChar char="Ø"/>
            </a:pPr>
            <a:r>
              <a:rPr lang="sr-Cyrl-CS" smtClean="0"/>
              <a:t> на две децимале ако је већа од 10 г</a:t>
            </a:r>
          </a:p>
          <a:p>
            <a:pPr lvl="1"/>
            <a:endParaRPr lang="sr-Cyrl-C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8424862" cy="6048375"/>
          </a:xfrm>
        </p:spPr>
        <p:txBody>
          <a:bodyPr/>
          <a:lstStyle/>
          <a:p>
            <a:pPr>
              <a:buClr>
                <a:srgbClr val="800000"/>
              </a:buClr>
              <a:buSzPct val="120000"/>
              <a:buFont typeface="Wingdings" pitchFamily="2" charset="2"/>
              <a:buChar char="ü"/>
            </a:pPr>
            <a:r>
              <a:rPr lang="sr-Cyrl-CS" smtClean="0">
                <a:solidFill>
                  <a:schemeClr val="bg2"/>
                </a:solidFill>
              </a:rPr>
              <a:t>		</a:t>
            </a:r>
            <a:r>
              <a:rPr lang="sr-Cyrl-CS" smtClean="0"/>
              <a:t>Обратити пажњу на део у монографији фармакопеје који се односи на </a:t>
            </a:r>
            <a:r>
              <a:rPr lang="sr-Cyrl-CS" b="1" smtClean="0">
                <a:solidFill>
                  <a:srgbClr val="009900"/>
                </a:solidFill>
              </a:rPr>
              <a:t>инкопатибилност</a:t>
            </a:r>
            <a:r>
              <a:rPr lang="sr-Cyrl-CS" smtClean="0"/>
              <a:t> препарата са најважнијим супстанцама</a:t>
            </a:r>
          </a:p>
          <a:p>
            <a:pPr>
              <a:buClr>
                <a:srgbClr val="800000"/>
              </a:buClr>
              <a:buSzPct val="120000"/>
              <a:buFont typeface="Wingdings" pitchFamily="2" charset="2"/>
              <a:buNone/>
            </a:pPr>
            <a:endParaRPr lang="sr-Cyrl-CS" smtClean="0"/>
          </a:p>
          <a:p>
            <a:pPr>
              <a:buClr>
                <a:srgbClr val="800000"/>
              </a:buClr>
              <a:buSzPct val="120000"/>
              <a:buFont typeface="Wingdings" pitchFamily="2" charset="2"/>
              <a:buChar char="ü"/>
            </a:pPr>
            <a:r>
              <a:rPr lang="sr-Cyrl-CS" smtClean="0"/>
              <a:t>		Приликом контроле назива проверити у делу </a:t>
            </a:r>
            <a:r>
              <a:rPr lang="sr-Latn-CS" smtClean="0"/>
              <a:t>“</a:t>
            </a:r>
            <a:r>
              <a:rPr lang="sr-Cyrl-CS" b="1" smtClean="0">
                <a:solidFill>
                  <a:srgbClr val="009900"/>
                </a:solidFill>
              </a:rPr>
              <a:t>Синоними</a:t>
            </a:r>
            <a:r>
              <a:rPr lang="sr-Latn-CS" smtClean="0"/>
              <a:t>”</a:t>
            </a:r>
            <a:r>
              <a:rPr lang="sr-Cyrl-CS" smtClean="0"/>
              <a:t> најважније називе препарата, који нису обухваћени насловом и поднасловом препарата</a:t>
            </a:r>
          </a:p>
          <a:p>
            <a:endParaRPr lang="sr-Cyrl-C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5400" cy="762000"/>
          </a:xfrm>
        </p:spPr>
        <p:txBody>
          <a:bodyPr/>
          <a:lstStyle/>
          <a:p>
            <a:r>
              <a:rPr lang="sr-Cyrl-CS" b="1" smtClean="0">
                <a:solidFill>
                  <a:srgbClr val="800000"/>
                </a:solidFill>
              </a:rPr>
              <a:t>Концентрације</a:t>
            </a:r>
            <a:endParaRPr lang="en-US" smtClean="0"/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692150"/>
            <a:ext cx="8485188" cy="5905500"/>
          </a:xfrm>
        </p:spPr>
        <p:txBody>
          <a:bodyPr/>
          <a:lstStyle/>
          <a:p>
            <a:pPr marL="609600" indent="-609600">
              <a:lnSpc>
                <a:spcPct val="6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Char char="ü"/>
            </a:pPr>
            <a:endParaRPr lang="sr-Cyrl-CS" sz="2400" b="1" smtClean="0">
              <a:solidFill>
                <a:srgbClr val="009900"/>
              </a:solidFill>
            </a:endParaRPr>
          </a:p>
          <a:p>
            <a:pPr marL="609600" indent="-609600">
              <a:lnSpc>
                <a:spcPct val="8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Char char="ü"/>
            </a:pPr>
            <a:r>
              <a:rPr lang="sr-Cyrl-CS" sz="2400" b="1" smtClean="0">
                <a:solidFill>
                  <a:srgbClr val="009900"/>
                </a:solidFill>
              </a:rPr>
              <a:t>Процентна</a:t>
            </a:r>
            <a:r>
              <a:rPr lang="sr-Cyrl-CS" sz="2400" smtClean="0"/>
              <a:t> </a:t>
            </a:r>
            <a:r>
              <a:rPr lang="sr-Cyrl-CS" sz="2400" b="1" smtClean="0">
                <a:solidFill>
                  <a:srgbClr val="009900"/>
                </a:solidFill>
              </a:rPr>
              <a:t>тежинска</a:t>
            </a:r>
            <a:r>
              <a:rPr lang="sr-Cyrl-CS" sz="2400" smtClean="0"/>
              <a:t> концентрација- </a:t>
            </a:r>
            <a:r>
              <a:rPr lang="sr-Cyrl-CS" sz="2400" b="1" smtClean="0">
                <a:solidFill>
                  <a:srgbClr val="0000FF"/>
                </a:solidFill>
              </a:rPr>
              <a:t>НАЈЧЕШЋЕ!!!</a:t>
            </a:r>
          </a:p>
          <a:p>
            <a:pPr marL="609600" indent="-609600">
              <a:lnSpc>
                <a:spcPct val="8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None/>
            </a:pPr>
            <a:r>
              <a:rPr lang="sr-Cyrl-CS" sz="2400" smtClean="0">
                <a:solidFill>
                  <a:srgbClr val="0000FF"/>
                </a:solidFill>
              </a:rPr>
              <a:t>број грама супстанце у 100 грама раствора</a:t>
            </a:r>
            <a:r>
              <a:rPr lang="sr-Cyrl-CS" sz="2400" smtClean="0"/>
              <a:t> </a:t>
            </a:r>
            <a:r>
              <a:rPr lang="sr-Cyrl-CS" sz="2400" smtClean="0">
                <a:solidFill>
                  <a:srgbClr val="0000FF"/>
                </a:solidFill>
              </a:rPr>
              <a:t>(теж./теж.)</a:t>
            </a:r>
            <a:r>
              <a:rPr lang="sr-Cyrl-CS" sz="2400" smtClean="0"/>
              <a:t> </a:t>
            </a:r>
          </a:p>
          <a:p>
            <a:pPr marL="609600" indent="-609600">
              <a:lnSpc>
                <a:spcPct val="8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None/>
            </a:pPr>
            <a:r>
              <a:rPr lang="sr-Cyrl-CS" sz="2400" b="1" smtClean="0">
                <a:solidFill>
                  <a:srgbClr val="0000FF"/>
                </a:solidFill>
              </a:rPr>
              <a:t> </a:t>
            </a:r>
          </a:p>
          <a:p>
            <a:pPr marL="609600" indent="-609600">
              <a:lnSpc>
                <a:spcPct val="6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Char char="ü"/>
            </a:pPr>
            <a:r>
              <a:rPr lang="sr-Cyrl-CS" sz="2400" b="1" smtClean="0">
                <a:solidFill>
                  <a:srgbClr val="009900"/>
                </a:solidFill>
              </a:rPr>
              <a:t>Процентна запреминска</a:t>
            </a:r>
            <a:r>
              <a:rPr lang="sr-Cyrl-CS" sz="2400" smtClean="0"/>
              <a:t> концентрација</a:t>
            </a:r>
          </a:p>
          <a:p>
            <a:pPr marL="609600" indent="-609600">
              <a:lnSpc>
                <a:spcPct val="6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None/>
            </a:pPr>
            <a:r>
              <a:rPr lang="sr-Cyrl-CS" sz="2400" smtClean="0"/>
              <a:t> број мл супстанце у 100 мл раствора (вол./вол.)</a:t>
            </a:r>
          </a:p>
          <a:p>
            <a:pPr marL="609600" indent="-609600">
              <a:lnSpc>
                <a:spcPct val="6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None/>
            </a:pPr>
            <a:endParaRPr lang="sr-Cyrl-CS" sz="2400" smtClean="0"/>
          </a:p>
          <a:p>
            <a:pPr marL="609600" indent="-609600">
              <a:lnSpc>
                <a:spcPct val="6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Char char="ü"/>
            </a:pPr>
            <a:r>
              <a:rPr lang="sr-Cyrl-CS" sz="2400" b="1" smtClean="0">
                <a:solidFill>
                  <a:srgbClr val="009900"/>
                </a:solidFill>
              </a:rPr>
              <a:t>Тежинско-запреминска</a:t>
            </a:r>
            <a:r>
              <a:rPr lang="sr-Cyrl-CS" sz="2400" smtClean="0"/>
              <a:t> концентрација:</a:t>
            </a:r>
          </a:p>
          <a:p>
            <a:pPr marL="609600" indent="-609600">
              <a:lnSpc>
                <a:spcPct val="6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None/>
            </a:pPr>
            <a:r>
              <a:rPr lang="sr-Cyrl-CS" sz="2400" smtClean="0"/>
              <a:t>Број грама супстанце у 100 мл раствора (теж./вол.)</a:t>
            </a:r>
          </a:p>
          <a:p>
            <a:pPr marL="609600" indent="-609600">
              <a:lnSpc>
                <a:spcPct val="6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None/>
            </a:pPr>
            <a:endParaRPr lang="sr-Cyrl-CS" sz="2400" smtClean="0"/>
          </a:p>
          <a:p>
            <a:pPr marL="609600" indent="-609600">
              <a:lnSpc>
                <a:spcPct val="6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Char char="ü"/>
            </a:pPr>
            <a:r>
              <a:rPr lang="sr-Cyrl-CS" sz="2400" b="1" smtClean="0">
                <a:solidFill>
                  <a:srgbClr val="009900"/>
                </a:solidFill>
              </a:rPr>
              <a:t>Промилна</a:t>
            </a:r>
            <a:r>
              <a:rPr lang="sr-Cyrl-CS" sz="2400" smtClean="0"/>
              <a:t> концентрација </a:t>
            </a:r>
          </a:p>
          <a:p>
            <a:pPr marL="609600" indent="-609600">
              <a:lnSpc>
                <a:spcPct val="60000"/>
              </a:lnSpc>
              <a:spcBef>
                <a:spcPct val="40000"/>
              </a:spcBef>
              <a:buClr>
                <a:srgbClr val="800000"/>
              </a:buClr>
              <a:buSzPct val="125000"/>
              <a:buFont typeface="Wingdings" pitchFamily="2" charset="2"/>
              <a:buNone/>
            </a:pPr>
            <a:r>
              <a:rPr lang="sr-Cyrl-CS" sz="2400" smtClean="0"/>
              <a:t>Број грама или мл супстанце у 1000 г или мл раствора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r>
              <a:rPr lang="sr-Cyrl-CS" b="1" smtClean="0">
                <a:solidFill>
                  <a:srgbClr val="800000"/>
                </a:solidFill>
              </a:rPr>
              <a:t>Концентрација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sr-Cyrl-CS" sz="2800" smtClean="0"/>
              <a:t>КОРИСТИ СЕ:</a:t>
            </a:r>
          </a:p>
          <a:p>
            <a:endParaRPr lang="sr-Cyrl-CS" smtClean="0"/>
          </a:p>
          <a:p>
            <a:pPr lvl="1">
              <a:buClr>
                <a:srgbClr val="800000"/>
              </a:buClr>
              <a:buSzPct val="115000"/>
              <a:buFont typeface="Wingdings" pitchFamily="2" charset="2"/>
              <a:buChar char="Ø"/>
            </a:pPr>
            <a:r>
              <a:rPr lang="sr-Latn-CS" smtClean="0"/>
              <a:t>   % (</a:t>
            </a:r>
            <a:r>
              <a:rPr lang="sr-Cyrl-CS" smtClean="0"/>
              <a:t>мас/вол</a:t>
            </a:r>
            <a:r>
              <a:rPr lang="sr-Latn-CS" smtClean="0"/>
              <a:t>) </a:t>
            </a:r>
            <a:r>
              <a:rPr lang="sr-Cyrl-CS" smtClean="0"/>
              <a:t>- за чврсто у течном и </a:t>
            </a:r>
            <a:endParaRPr lang="sr-Latn-CS" smtClean="0"/>
          </a:p>
          <a:p>
            <a:pPr lvl="1">
              <a:buClr>
                <a:srgbClr val="800000"/>
              </a:buClr>
              <a:buSzPct val="115000"/>
              <a:buFont typeface="Wingdings" pitchFamily="2" charset="2"/>
              <a:buChar char="Ø"/>
            </a:pPr>
            <a:endParaRPr lang="sr-Latn-CS" smtClean="0"/>
          </a:p>
          <a:p>
            <a:pPr lvl="1">
              <a:buClr>
                <a:srgbClr val="800000"/>
              </a:buClr>
              <a:buSzPct val="115000"/>
              <a:buFont typeface="Wingdings" pitchFamily="2" charset="2"/>
              <a:buChar char="Ø"/>
            </a:pPr>
            <a:r>
              <a:rPr lang="sr-Latn-CS" smtClean="0"/>
              <a:t>   % (</a:t>
            </a:r>
            <a:r>
              <a:rPr lang="sr-Cyrl-CS" smtClean="0"/>
              <a:t>вол/вол</a:t>
            </a:r>
            <a:r>
              <a:rPr lang="sr-Latn-CS" smtClean="0"/>
              <a:t>) </a:t>
            </a:r>
            <a:r>
              <a:rPr lang="sr-Cyrl-CS" smtClean="0"/>
              <a:t>- за течно у течном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r>
              <a:rPr lang="sr-Cyrl-CS" sz="3200" b="1" smtClean="0">
                <a:solidFill>
                  <a:srgbClr val="0000FF"/>
                </a:solidFill>
              </a:rPr>
              <a:t>Процентна тежинска концентрација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569325" cy="5113337"/>
          </a:xfrm>
        </p:spPr>
        <p:txBody>
          <a:bodyPr/>
          <a:lstStyle/>
          <a:p>
            <a:pPr>
              <a:buClr>
                <a:srgbClr val="800000"/>
              </a:buClr>
              <a:buSzPct val="120000"/>
            </a:pPr>
            <a:r>
              <a:rPr lang="sr-Cyrl-CS" smtClean="0"/>
              <a:t>Изражава се процентом (</a:t>
            </a:r>
            <a:r>
              <a:rPr lang="sr-Cyrl-CS" sz="3600" b="1" smtClean="0"/>
              <a:t>%</a:t>
            </a:r>
            <a:r>
              <a:rPr lang="sr-Cyrl-CS" sz="3600" smtClean="0"/>
              <a:t>)</a:t>
            </a:r>
            <a:r>
              <a:rPr lang="sr-Cyrl-CS" smtClean="0"/>
              <a:t> – то је </a:t>
            </a:r>
            <a:r>
              <a:rPr lang="sr-Cyrl-CS" sz="3600" b="1" smtClean="0"/>
              <a:t> </a:t>
            </a:r>
          </a:p>
          <a:p>
            <a:pPr>
              <a:buClr>
                <a:srgbClr val="800000"/>
              </a:buClr>
              <a:buSzPct val="120000"/>
              <a:buFontTx/>
              <a:buNone/>
            </a:pPr>
            <a:r>
              <a:rPr lang="sr-Cyrl-CS" sz="3600" b="1" smtClean="0"/>
              <a:t>	удео неке супстанце у грамима  у 100 грама чврстог препарата или раствора</a:t>
            </a:r>
          </a:p>
          <a:p>
            <a:pPr>
              <a:buClr>
                <a:srgbClr val="800000"/>
              </a:buClr>
              <a:buSzPct val="120000"/>
              <a:buFontTx/>
              <a:buNone/>
            </a:pPr>
            <a:endParaRPr lang="sr-Cyrl-CS" smtClean="0"/>
          </a:p>
          <a:p>
            <a:pPr>
              <a:buClr>
                <a:srgbClr val="800000"/>
              </a:buClr>
              <a:buSzPct val="120000"/>
            </a:pPr>
            <a:r>
              <a:rPr lang="sr-Cyrl-CS" smtClean="0"/>
              <a:t>Може се изразити и као децималан  број</a:t>
            </a:r>
          </a:p>
          <a:p>
            <a:pPr>
              <a:buFontTx/>
              <a:buNone/>
            </a:pPr>
            <a:r>
              <a:rPr lang="sr-Cyrl-CS" smtClean="0"/>
              <a:t>		 58% = 58/100  =  0,58</a:t>
            </a:r>
          </a:p>
          <a:p>
            <a:pPr>
              <a:buFontTx/>
              <a:buNone/>
            </a:pPr>
            <a:r>
              <a:rPr lang="sr-Cyrl-CS" smtClean="0"/>
              <a:t>    	 0,17 = 17/100  =  17%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Cyrl-CS" sz="2400" b="1" smtClean="0">
                <a:solidFill>
                  <a:srgbClr val="009900"/>
                </a:solidFill>
              </a:rPr>
              <a:t>Пример рецепта где се проверава дозирање компоненте прописане у капима</a:t>
            </a:r>
            <a:endParaRPr lang="en-US" sz="2400" b="1" smtClean="0">
              <a:solidFill>
                <a:srgbClr val="009900"/>
              </a:solidFill>
            </a:endParaRP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991600" cy="5562600"/>
          </a:xfrm>
        </p:spPr>
        <p:txBody>
          <a:bodyPr/>
          <a:lstStyle/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1800" b="1" smtClean="0"/>
              <a:t>Rp</a:t>
            </a:r>
            <a:r>
              <a:rPr lang="sr-Cyrl-CS" sz="1800" b="1" smtClean="0"/>
              <a:t>/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	       </a:t>
            </a:r>
            <a:r>
              <a:rPr lang="en-US" sz="1800" smtClean="0"/>
              <a:t>Solutio</a:t>
            </a:r>
            <a:r>
              <a:rPr lang="sr-Cyrl-CS" sz="1800" smtClean="0"/>
              <a:t> </a:t>
            </a:r>
            <a:r>
              <a:rPr lang="en-US" sz="1800" smtClean="0"/>
              <a:t>acidi</a:t>
            </a:r>
            <a:r>
              <a:rPr lang="sr-Cyrl-CS" sz="1800" smtClean="0"/>
              <a:t> </a:t>
            </a:r>
            <a:r>
              <a:rPr lang="en-US" sz="1800" smtClean="0"/>
              <a:t>borici </a:t>
            </a:r>
            <a:r>
              <a:rPr lang="sr-Cyrl-CS" sz="1800" smtClean="0"/>
              <a:t> 3%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500,00</a:t>
            </a:r>
            <a:br>
              <a:rPr lang="sr-Cyrl-CS" sz="1800" smtClean="0"/>
            </a:b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     </a:t>
            </a:r>
            <a:r>
              <a:rPr lang="en-US" sz="1800" smtClean="0"/>
              <a:t>Tinctura</a:t>
            </a:r>
            <a:r>
              <a:rPr lang="sr-Cyrl-CS" sz="1800" smtClean="0"/>
              <a:t> </a:t>
            </a:r>
            <a:r>
              <a:rPr lang="en-US" sz="1800" smtClean="0"/>
              <a:t>tormenthilae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5,00</a:t>
            </a:r>
            <a:br>
              <a:rPr lang="sr-Cyrl-CS" sz="1800" smtClean="0"/>
            </a:b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     </a:t>
            </a:r>
            <a:r>
              <a:rPr lang="en-US" sz="1800" smtClean="0"/>
              <a:t>Glyceroli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10,00</a:t>
            </a:r>
            <a:br>
              <a:rPr lang="sr-Cyrl-CS" sz="1800" smtClean="0"/>
            </a:b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</a:t>
            </a:r>
            <a:r>
              <a:rPr lang="en-US" sz="1800" smtClean="0"/>
              <a:t> </a:t>
            </a:r>
            <a:r>
              <a:rPr lang="sr-Cyrl-CS" sz="1800" smtClean="0"/>
              <a:t>      </a:t>
            </a:r>
            <a:r>
              <a:rPr lang="en-US" sz="1800" b="1" smtClean="0">
                <a:solidFill>
                  <a:srgbClr val="0000FF"/>
                </a:solidFill>
              </a:rPr>
              <a:t>Oleum</a:t>
            </a:r>
            <a:r>
              <a:rPr lang="sr-Cyrl-CS" sz="1800" b="1" smtClean="0">
                <a:solidFill>
                  <a:srgbClr val="0000FF"/>
                </a:solidFill>
              </a:rPr>
              <a:t> </a:t>
            </a:r>
            <a:r>
              <a:rPr lang="en-US" sz="1800" b="1" smtClean="0">
                <a:solidFill>
                  <a:srgbClr val="0000FF"/>
                </a:solidFill>
              </a:rPr>
              <a:t>menthae</a:t>
            </a:r>
            <a:r>
              <a:rPr lang="sr-Cyrl-CS" sz="1800" b="1" smtClean="0">
                <a:solidFill>
                  <a:srgbClr val="0000FF"/>
                </a:solidFill>
              </a:rPr>
              <a:t> </a:t>
            </a:r>
            <a:r>
              <a:rPr lang="en-US" sz="1800" b="1" smtClean="0">
                <a:solidFill>
                  <a:srgbClr val="0000FF"/>
                </a:solidFill>
              </a:rPr>
              <a:t>piperitae </a:t>
            </a:r>
            <a:r>
              <a:rPr lang="sr-Cyrl-CS" sz="1800" b="1" smtClean="0">
                <a:solidFill>
                  <a:srgbClr val="0000FF"/>
                </a:solidFill>
              </a:rPr>
              <a:t> </a:t>
            </a:r>
            <a:r>
              <a:rPr lang="en-US" sz="1800" b="1" smtClean="0">
                <a:solidFill>
                  <a:srgbClr val="0000FF"/>
                </a:solidFill>
              </a:rPr>
              <a:t> </a:t>
            </a:r>
            <a:r>
              <a:rPr lang="sr-Cyrl-CS" sz="1800" b="1" smtClean="0">
                <a:solidFill>
                  <a:srgbClr val="0000FF"/>
                </a:solidFill>
              </a:rPr>
              <a:t>  </a:t>
            </a:r>
            <a:r>
              <a:rPr lang="en-US" sz="1800" b="1" smtClean="0">
                <a:solidFill>
                  <a:srgbClr val="0000FF"/>
                </a:solidFill>
              </a:rPr>
              <a:t>gtts </a:t>
            </a:r>
            <a:r>
              <a:rPr lang="sr-Cyrl-CS" sz="1800" b="1" smtClean="0">
                <a:solidFill>
                  <a:srgbClr val="0000FF"/>
                </a:solidFill>
              </a:rPr>
              <a:t> </a:t>
            </a:r>
            <a:r>
              <a:rPr lang="en-US" sz="1800" b="1" smtClean="0">
                <a:solidFill>
                  <a:srgbClr val="0000FF"/>
                </a:solidFill>
              </a:rPr>
              <a:t>X</a:t>
            </a:r>
            <a:r>
              <a:rPr lang="sr-Cyrl-CS" sz="1800" b="1" smtClean="0">
                <a:solidFill>
                  <a:srgbClr val="0000FF"/>
                </a:solidFill>
              </a:rPr>
              <a:t/>
            </a:r>
            <a:br>
              <a:rPr lang="sr-Cyrl-CS" sz="1800" b="1" smtClean="0">
                <a:solidFill>
                  <a:srgbClr val="0000FF"/>
                </a:solidFill>
              </a:rPr>
            </a:br>
            <a:r>
              <a:rPr lang="sr-Cyrl-CS" sz="1800" smtClean="0"/>
              <a:t>                 </a:t>
            </a:r>
            <a:r>
              <a:rPr lang="en-US" sz="1800" b="1" i="1" smtClean="0"/>
              <a:t>M</a:t>
            </a:r>
            <a:r>
              <a:rPr lang="sr-Cyrl-CS" sz="1800" b="1" i="1" smtClean="0"/>
              <a:t>.</a:t>
            </a:r>
            <a:r>
              <a:rPr lang="en-US" sz="1800" b="1" i="1" smtClean="0"/>
              <a:t>f</a:t>
            </a:r>
            <a:r>
              <a:rPr lang="sr-Cyrl-CS" sz="1800" b="1" i="1" smtClean="0"/>
              <a:t>. </a:t>
            </a:r>
            <a:r>
              <a:rPr lang="en-US" sz="1800" b="1" i="1" smtClean="0"/>
              <a:t>Solutio</a:t>
            </a:r>
            <a:endParaRPr lang="sr-Cyrl-CS" sz="1800" b="1" i="1" smtClean="0"/>
          </a:p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r-Cyrl-CS" sz="1800" b="1" i="1" smtClean="0"/>
              <a:t>		        </a:t>
            </a:r>
            <a:r>
              <a:rPr lang="en-US" sz="1800" b="1" i="1" smtClean="0"/>
              <a:t>D</a:t>
            </a:r>
            <a:r>
              <a:rPr lang="sr-Cyrl-CS" sz="1800" b="1" i="1" smtClean="0"/>
              <a:t>.</a:t>
            </a:r>
            <a:r>
              <a:rPr lang="en-US" sz="1800" b="1" i="1" smtClean="0"/>
              <a:t>S</a:t>
            </a:r>
            <a:r>
              <a:rPr lang="sr-Cyrl-CS" sz="1800" b="1" i="1" smtClean="0"/>
              <a:t>. за гргљање</a:t>
            </a:r>
            <a:r>
              <a:rPr lang="en-US" sz="1800" smtClean="0"/>
              <a:t> </a:t>
            </a:r>
            <a:endParaRPr lang="sr-Cyrl-CS" sz="1800" smtClean="0"/>
          </a:p>
          <a:p>
            <a:pPr>
              <a:buFontTx/>
              <a:buNone/>
            </a:pPr>
            <a:endParaRPr lang="sr-Cyrl-CS" sz="2000" smtClean="0"/>
          </a:p>
          <a:p>
            <a:pPr>
              <a:buFontTx/>
              <a:buNone/>
            </a:pPr>
            <a:r>
              <a:rPr lang="sr-Cyrl-CS" sz="2000" smtClean="0"/>
              <a:t>Ово је магистрално прописан препарат за спољашњу употребу.</a:t>
            </a:r>
            <a:endParaRPr lang="sr-Cyrl-CS" sz="2000" u="sng" smtClean="0"/>
          </a:p>
          <a:p>
            <a:pPr>
              <a:buFontTx/>
              <a:buNone/>
            </a:pPr>
            <a:r>
              <a:rPr lang="sr-Cyrl-CS" sz="2000" u="sng" smtClean="0"/>
              <a:t>Израчунавање целокупне количине препарата:</a:t>
            </a:r>
            <a:endParaRPr lang="sr-Cyrl-CS" sz="2000" smtClean="0"/>
          </a:p>
          <a:p>
            <a:pPr>
              <a:buFontTx/>
              <a:buNone/>
            </a:pPr>
            <a:r>
              <a:rPr lang="sr-Cyrl-CS" sz="2000" smtClean="0"/>
              <a:t>Етарско уље нане је официнално је по </a:t>
            </a:r>
            <a:r>
              <a:rPr lang="en-US" sz="2000" smtClean="0"/>
              <a:t>Ph</a:t>
            </a:r>
            <a:r>
              <a:rPr lang="sr-Cyrl-CS" sz="2000" smtClean="0"/>
              <a:t>. </a:t>
            </a:r>
            <a:r>
              <a:rPr lang="en-US" sz="2000" smtClean="0"/>
              <a:t>Jug</a:t>
            </a:r>
            <a:r>
              <a:rPr lang="sr-Cyrl-CS" sz="2000" smtClean="0"/>
              <a:t>. </a:t>
            </a:r>
            <a:r>
              <a:rPr lang="en-US" sz="2000" smtClean="0"/>
              <a:t>IV</a:t>
            </a:r>
            <a:endParaRPr lang="sr-Cyrl-CS" sz="2000" smtClean="0"/>
          </a:p>
          <a:p>
            <a:pPr>
              <a:buFontTx/>
              <a:buNone/>
            </a:pPr>
            <a:r>
              <a:rPr lang="sr-Cyrl-CS" sz="2000" smtClean="0"/>
              <a:t>користи се као коригенс укуса, средња концентрација 0,1%. </a:t>
            </a:r>
          </a:p>
          <a:p>
            <a:pPr>
              <a:buFontTx/>
              <a:buNone/>
            </a:pPr>
            <a:r>
              <a:rPr lang="sr-Cyrl-CS" sz="2000" smtClean="0"/>
              <a:t>МФ 2008 стр. 392 - таблица за одређивање тежине капи одакле се види да је 1 грам </a:t>
            </a:r>
            <a:r>
              <a:rPr lang="sr-Latn-CS" sz="2000" smtClean="0"/>
              <a:t>Menthae piperitae aetheroleum </a:t>
            </a:r>
            <a:r>
              <a:rPr lang="sr-Cyrl-CS" sz="2000" smtClean="0"/>
              <a:t>садржи 53 капи</a:t>
            </a:r>
          </a:p>
          <a:p>
            <a:pPr>
              <a:buFontTx/>
              <a:buNone/>
            </a:pPr>
            <a:r>
              <a:rPr lang="sr-Cyrl-CS" sz="2000" smtClean="0"/>
              <a:t>1грам : 5</a:t>
            </a:r>
            <a:r>
              <a:rPr lang="sr-Latn-CS" sz="2000" smtClean="0"/>
              <a:t>3</a:t>
            </a:r>
            <a:r>
              <a:rPr lang="sr-Cyrl-CS" sz="2000" smtClean="0"/>
              <a:t> капи </a:t>
            </a:r>
            <a:r>
              <a:rPr lang="ru-RU" sz="2000" smtClean="0"/>
              <a:t>= </a:t>
            </a:r>
            <a:r>
              <a:rPr lang="sr-Latn-CS" sz="2000" smtClean="0"/>
              <a:t>x</a:t>
            </a:r>
            <a:r>
              <a:rPr lang="ru-RU" sz="2000" smtClean="0"/>
              <a:t> грама : 10 капи</a:t>
            </a:r>
          </a:p>
          <a:p>
            <a:pPr>
              <a:buFontTx/>
              <a:buNone/>
            </a:pPr>
            <a:r>
              <a:rPr lang="sr-Latn-CS" sz="2000" smtClean="0"/>
              <a:t>X </a:t>
            </a:r>
            <a:r>
              <a:rPr lang="ru-RU" sz="2000" smtClean="0"/>
              <a:t>=0,19  грама</a:t>
            </a:r>
          </a:p>
          <a:p>
            <a:pPr>
              <a:buFontTx/>
              <a:buNone/>
            </a:pPr>
            <a:r>
              <a:rPr lang="ru-RU" sz="2000" smtClean="0"/>
              <a:t>Препарат садржи 500+5+10+0,19 </a:t>
            </a:r>
            <a:r>
              <a:rPr lang="sr-Cyrl-CS" sz="2000" smtClean="0"/>
              <a:t>= 515,</a:t>
            </a:r>
            <a:r>
              <a:rPr lang="sr-Latn-CS" sz="2000" smtClean="0"/>
              <a:t>1</a:t>
            </a:r>
            <a:r>
              <a:rPr lang="sr-Cyrl-CS" sz="2000" smtClean="0"/>
              <a:t>9 грама</a:t>
            </a:r>
            <a:endParaRPr lang="en-US" sz="20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915400" cy="6813550"/>
          </a:xfrm>
        </p:spPr>
        <p:txBody>
          <a:bodyPr/>
          <a:lstStyle/>
          <a:p>
            <a:pPr>
              <a:buFontTx/>
              <a:buNone/>
            </a:pPr>
            <a:r>
              <a:rPr lang="sr-Cyrl-CS" u="sng" smtClean="0"/>
              <a:t>Провера концентрације за етарско уље нане: </a:t>
            </a:r>
            <a:endParaRPr lang="sr-Cyrl-CS" smtClean="0"/>
          </a:p>
          <a:p>
            <a:pPr>
              <a:buFontTx/>
              <a:buNone/>
            </a:pPr>
            <a:r>
              <a:rPr lang="sr-Cyrl-CS" sz="2000" smtClean="0"/>
              <a:t>Официнално је по </a:t>
            </a:r>
            <a:r>
              <a:rPr lang="en-US" sz="2000" smtClean="0"/>
              <a:t>Ph</a:t>
            </a:r>
            <a:r>
              <a:rPr lang="sr-Cyrl-CS" sz="2000" smtClean="0"/>
              <a:t>. </a:t>
            </a:r>
            <a:r>
              <a:rPr lang="en-US" sz="2000" smtClean="0"/>
              <a:t>Jug</a:t>
            </a:r>
            <a:r>
              <a:rPr lang="sr-Cyrl-CS" sz="2000" smtClean="0"/>
              <a:t>. </a:t>
            </a:r>
            <a:r>
              <a:rPr lang="en-US" sz="2000" smtClean="0"/>
              <a:t>IV</a:t>
            </a:r>
            <a:r>
              <a:rPr lang="sr-Cyrl-CS" sz="2000" smtClean="0"/>
              <a:t>, користи се као коригенс укуса, средња концентрација 0,1%</a:t>
            </a:r>
          </a:p>
          <a:p>
            <a:pPr>
              <a:buFontTx/>
              <a:buNone/>
            </a:pPr>
            <a:r>
              <a:rPr lang="sr-Cyrl-CS" sz="2000" smtClean="0"/>
              <a:t>МФ 2008 стр. 392 -таблица за одређивање тежине капи </a:t>
            </a:r>
          </a:p>
          <a:p>
            <a:pPr>
              <a:buFontTx/>
              <a:buNone/>
            </a:pPr>
            <a:r>
              <a:rPr lang="sr-Cyrl-CS" sz="2000" smtClean="0"/>
              <a:t>1грам </a:t>
            </a:r>
            <a:r>
              <a:rPr lang="sr-Latn-CS" sz="2000" smtClean="0"/>
              <a:t>Menthae piperitae aetheroleum </a:t>
            </a:r>
            <a:r>
              <a:rPr lang="sr-Cyrl-CS" sz="2000" smtClean="0"/>
              <a:t>садржи 53 капи</a:t>
            </a:r>
          </a:p>
          <a:p>
            <a:pPr>
              <a:buFontTx/>
              <a:buNone/>
            </a:pPr>
            <a:endParaRPr lang="sr-Cyrl-CS" sz="2000" smtClean="0"/>
          </a:p>
          <a:p>
            <a:r>
              <a:rPr lang="sr-Cyrl-CS" smtClean="0"/>
              <a:t>1грам : 53 капи </a:t>
            </a:r>
            <a:r>
              <a:rPr lang="ru-RU" smtClean="0"/>
              <a:t>= </a:t>
            </a:r>
            <a:r>
              <a:rPr lang="sr-Latn-CS" smtClean="0"/>
              <a:t>x</a:t>
            </a:r>
            <a:r>
              <a:rPr lang="ru-RU" smtClean="0"/>
              <a:t> грама : </a:t>
            </a:r>
            <a:r>
              <a:rPr lang="sr-Latn-CS" smtClean="0"/>
              <a:t>10</a:t>
            </a:r>
            <a:r>
              <a:rPr lang="ru-RU" smtClean="0"/>
              <a:t> капи</a:t>
            </a:r>
          </a:p>
          <a:p>
            <a:pPr>
              <a:buFontTx/>
              <a:buNone/>
            </a:pPr>
            <a:r>
              <a:rPr lang="sr-Latn-CS" smtClean="0"/>
              <a:t>X </a:t>
            </a:r>
            <a:r>
              <a:rPr lang="ru-RU" smtClean="0"/>
              <a:t>=0,</a:t>
            </a:r>
            <a:r>
              <a:rPr lang="sr-Latn-CS" smtClean="0"/>
              <a:t>18</a:t>
            </a:r>
            <a:r>
              <a:rPr lang="ru-RU" smtClean="0"/>
              <a:t> грама</a:t>
            </a:r>
          </a:p>
          <a:p>
            <a:pPr>
              <a:buFontTx/>
              <a:buNone/>
            </a:pPr>
            <a:r>
              <a:rPr lang="ru-RU" sz="2400" b="1" smtClean="0">
                <a:solidFill>
                  <a:srgbClr val="0000FF"/>
                </a:solidFill>
              </a:rPr>
              <a:t>0,</a:t>
            </a:r>
            <a:r>
              <a:rPr lang="sr-Latn-CS" sz="2400" b="1" smtClean="0">
                <a:solidFill>
                  <a:srgbClr val="0000FF"/>
                </a:solidFill>
              </a:rPr>
              <a:t>18</a:t>
            </a:r>
            <a:r>
              <a:rPr lang="ru-RU" sz="2400" b="1" smtClean="0">
                <a:solidFill>
                  <a:srgbClr val="0000FF"/>
                </a:solidFill>
              </a:rPr>
              <a:t> грама  : 500 грама препарата  =  </a:t>
            </a:r>
            <a:r>
              <a:rPr lang="sr-Latn-CS" sz="2400" b="1" smtClean="0">
                <a:solidFill>
                  <a:srgbClr val="0000FF"/>
                </a:solidFill>
              </a:rPr>
              <a:t>x</a:t>
            </a:r>
            <a:r>
              <a:rPr lang="ru-RU" sz="2400" b="1" smtClean="0">
                <a:solidFill>
                  <a:srgbClr val="0000FF"/>
                </a:solidFill>
              </a:rPr>
              <a:t> грама : 100 грама</a:t>
            </a:r>
            <a:endParaRPr lang="sr-Latn-CS" sz="2400" b="1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sr-Latn-CS" sz="2000" smtClean="0"/>
              <a:t>X </a:t>
            </a:r>
            <a:r>
              <a:rPr lang="ru-RU" sz="2000" smtClean="0"/>
              <a:t>=0,0</a:t>
            </a:r>
            <a:r>
              <a:rPr lang="sr-Latn-CS" sz="2000" smtClean="0"/>
              <a:t>36</a:t>
            </a:r>
            <a:r>
              <a:rPr lang="ru-RU" sz="2000" smtClean="0"/>
              <a:t> грама </a:t>
            </a:r>
          </a:p>
          <a:p>
            <a:pPr>
              <a:buFontTx/>
              <a:buNone/>
            </a:pPr>
            <a:r>
              <a:rPr lang="ru-RU" sz="2000" smtClean="0"/>
              <a:t>Тј. </a:t>
            </a:r>
            <a:r>
              <a:rPr lang="ru-RU" sz="2000" b="1" smtClean="0">
                <a:solidFill>
                  <a:srgbClr val="0000FF"/>
                </a:solidFill>
              </a:rPr>
              <a:t>0,0</a:t>
            </a:r>
            <a:r>
              <a:rPr lang="sr-Latn-CS" sz="2000" b="1" smtClean="0">
                <a:solidFill>
                  <a:srgbClr val="0000FF"/>
                </a:solidFill>
              </a:rPr>
              <a:t>36 </a:t>
            </a:r>
            <a:r>
              <a:rPr lang="ru-RU" sz="2000" b="1" smtClean="0">
                <a:solidFill>
                  <a:srgbClr val="0000FF"/>
                </a:solidFill>
              </a:rPr>
              <a:t>%  је  </a:t>
            </a:r>
            <a:r>
              <a:rPr lang="sr-Cyrl-CS" sz="2000" b="1" smtClean="0">
                <a:solidFill>
                  <a:srgbClr val="0000FF"/>
                </a:solidFill>
              </a:rPr>
              <a:t>&lt;</a:t>
            </a:r>
            <a:r>
              <a:rPr lang="ru-RU" sz="2000" b="1" smtClean="0">
                <a:solidFill>
                  <a:srgbClr val="0000FF"/>
                </a:solidFill>
              </a:rPr>
              <a:t> 0,1 %</a:t>
            </a:r>
            <a:r>
              <a:rPr lang="ru-RU" sz="2000" smtClean="0"/>
              <a:t> - концентрација није прекорачена</a:t>
            </a:r>
            <a:endParaRPr lang="en-US" sz="20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76375" y="260350"/>
            <a:ext cx="5988050" cy="1143000"/>
          </a:xfrm>
        </p:spPr>
        <p:txBody>
          <a:bodyPr/>
          <a:lstStyle/>
          <a:p>
            <a:r>
              <a:rPr lang="sr-Cyrl-CS" sz="2800" b="1" smtClean="0">
                <a:solidFill>
                  <a:srgbClr val="800000"/>
                </a:solidFill>
              </a:rPr>
              <a:t>ПРАШКОВИ - </a:t>
            </a:r>
            <a:r>
              <a:rPr lang="sr-Latn-CS" sz="2800" b="1" smtClean="0">
                <a:solidFill>
                  <a:srgbClr val="800000"/>
                </a:solidFill>
              </a:rPr>
              <a:t>Pulveres</a:t>
            </a:r>
            <a:endParaRPr lang="en-US" sz="2800" b="1" smtClean="0">
              <a:solidFill>
                <a:srgbClr val="800000"/>
              </a:solidFill>
            </a:endParaRP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30213" y="1557338"/>
            <a:ext cx="8713787" cy="49672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mtClean="0"/>
              <a:t>Прашкови за унутрашњу употребу и могу бити:</a:t>
            </a:r>
            <a:endParaRPr lang="sr-Cyrl-CS" b="1" smtClean="0"/>
          </a:p>
          <a:p>
            <a:pPr>
              <a:lnSpc>
                <a:spcPct val="90000"/>
              </a:lnSpc>
              <a:buClr>
                <a:srgbClr val="800000"/>
              </a:buClr>
              <a:buSzPct val="120000"/>
              <a:buFont typeface="Wingdings" pitchFamily="2" charset="2"/>
              <a:buChar char="Ø"/>
            </a:pPr>
            <a:r>
              <a:rPr lang="sr-Cyrl-CS" b="1" smtClean="0"/>
              <a:t>сложени </a:t>
            </a:r>
          </a:p>
          <a:p>
            <a:pPr>
              <a:lnSpc>
                <a:spcPct val="90000"/>
              </a:lnSpc>
              <a:buClr>
                <a:srgbClr val="800000"/>
              </a:buClr>
              <a:buSzPct val="120000"/>
              <a:buFont typeface="Wingdings" pitchFamily="2" charset="2"/>
              <a:buChar char="Ø"/>
            </a:pPr>
            <a:r>
              <a:rPr lang="sr-Cyrl-CS" b="1" smtClean="0"/>
              <a:t>стандардизовани </a:t>
            </a:r>
            <a:r>
              <a:rPr lang="sr-Cyrl-CS" smtClean="0"/>
              <a:t>(израђују се од дрога јаког деловања и садрже тачно прописану количину активне сусптанце)</a:t>
            </a:r>
            <a:endParaRPr lang="sr-Cyrl-CS" b="1" smtClean="0"/>
          </a:p>
          <a:p>
            <a:pPr>
              <a:lnSpc>
                <a:spcPct val="90000"/>
              </a:lnSpc>
              <a:buClr>
                <a:srgbClr val="800000"/>
              </a:buClr>
              <a:buSzPct val="120000"/>
              <a:buFont typeface="Wingdings" pitchFamily="2" charset="2"/>
              <a:buChar char="Ø"/>
            </a:pPr>
            <a:r>
              <a:rPr lang="sr-Cyrl-CS" b="1" smtClean="0"/>
              <a:t>стабилизовани   </a:t>
            </a:r>
            <a:r>
              <a:rPr lang="sr-Cyrl-CS" smtClean="0"/>
              <a:t>(израђују се од свежих биљака код којих су инактивирани ензими (на пр. излагањем парама етанола). Биљке се затим осуше, иситне и измешају</a:t>
            </a:r>
            <a:r>
              <a:rPr lang="en-US" smtClean="0">
                <a:solidFill>
                  <a:schemeClr val="bg2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609600"/>
            <a:ext cx="8077200" cy="1143000"/>
          </a:xfrm>
        </p:spPr>
        <p:txBody>
          <a:bodyPr/>
          <a:lstStyle/>
          <a:p>
            <a:r>
              <a:rPr lang="sr-Cyrl-CS" sz="2800" b="1" smtClean="0">
                <a:solidFill>
                  <a:srgbClr val="800000"/>
                </a:solidFill>
              </a:rPr>
              <a:t>Прашкови које прописује </a:t>
            </a:r>
            <a:r>
              <a:rPr lang="en-US" sz="2800" b="1" smtClean="0">
                <a:solidFill>
                  <a:srgbClr val="800000"/>
                </a:solidFill>
              </a:rPr>
              <a:t>Ph</a:t>
            </a:r>
            <a:r>
              <a:rPr lang="sr-Cyrl-CS" sz="2800" b="1" smtClean="0">
                <a:solidFill>
                  <a:srgbClr val="800000"/>
                </a:solidFill>
              </a:rPr>
              <a:t>. </a:t>
            </a:r>
            <a:r>
              <a:rPr lang="en-US" sz="2800" b="1" smtClean="0">
                <a:solidFill>
                  <a:srgbClr val="800000"/>
                </a:solidFill>
              </a:rPr>
              <a:t>Jug</a:t>
            </a:r>
            <a:r>
              <a:rPr lang="sr-Cyrl-CS" sz="2800" b="1" smtClean="0">
                <a:solidFill>
                  <a:srgbClr val="800000"/>
                </a:solidFill>
              </a:rPr>
              <a:t>. </a:t>
            </a:r>
            <a:r>
              <a:rPr lang="en-US" sz="2800" b="1" smtClean="0">
                <a:solidFill>
                  <a:srgbClr val="800000"/>
                </a:solidFill>
              </a:rPr>
              <a:t>IV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84438" y="1773238"/>
            <a:ext cx="4732337" cy="4525962"/>
          </a:xfrm>
        </p:spPr>
        <p:txBody>
          <a:bodyPr/>
          <a:lstStyle/>
          <a:p>
            <a:pPr>
              <a:buFontTx/>
              <a:buNone/>
            </a:pPr>
            <a:endParaRPr lang="en-US" smtClean="0">
              <a:solidFill>
                <a:schemeClr val="bg2"/>
              </a:solidFill>
            </a:endParaRPr>
          </a:p>
          <a:p>
            <a:pPr>
              <a:buClr>
                <a:srgbClr val="800000"/>
              </a:buClr>
              <a:buSzPct val="120000"/>
            </a:pPr>
            <a:r>
              <a:rPr lang="sr-Latn-CS" smtClean="0"/>
              <a:t>Pulveres</a:t>
            </a:r>
            <a:endParaRPr lang="en-US" smtClean="0"/>
          </a:p>
          <a:p>
            <a:pPr>
              <a:buClr>
                <a:srgbClr val="800000"/>
              </a:buClr>
              <a:buSzPct val="120000"/>
            </a:pPr>
            <a:r>
              <a:rPr lang="sr-Latn-CS" smtClean="0"/>
              <a:t>Conspergentia</a:t>
            </a:r>
            <a:endParaRPr lang="en-US" smtClean="0"/>
          </a:p>
          <a:p>
            <a:pPr>
              <a:buClr>
                <a:srgbClr val="800000"/>
              </a:buClr>
              <a:buSzPct val="120000"/>
            </a:pPr>
            <a:r>
              <a:rPr lang="sr-Latn-CS" smtClean="0"/>
              <a:t>Granulata</a:t>
            </a:r>
            <a:endParaRPr lang="en-US" smtClean="0"/>
          </a:p>
          <a:p>
            <a:pPr>
              <a:buClr>
                <a:srgbClr val="800000"/>
              </a:buClr>
              <a:buSzPct val="120000"/>
            </a:pPr>
            <a:r>
              <a:rPr lang="sr-Latn-CS" smtClean="0"/>
              <a:t>Dosipulveres</a:t>
            </a:r>
            <a:endParaRPr lang="en-US" smtClean="0"/>
          </a:p>
          <a:p>
            <a:pPr>
              <a:buClr>
                <a:srgbClr val="800000"/>
              </a:buClr>
              <a:buSzPct val="120000"/>
            </a:pPr>
            <a:r>
              <a:rPr lang="sr-Latn-CS" smtClean="0"/>
              <a:t>Triturationes</a:t>
            </a:r>
            <a:endParaRPr lang="en-US" smtClean="0"/>
          </a:p>
          <a:p>
            <a:pPr>
              <a:buClr>
                <a:srgbClr val="800000"/>
              </a:buClr>
              <a:buSzPct val="120000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562600" y="152400"/>
            <a:ext cx="3200400" cy="838200"/>
          </a:xfrm>
        </p:spPr>
        <p:txBody>
          <a:bodyPr/>
          <a:lstStyle/>
          <a:p>
            <a:r>
              <a:rPr lang="sr-Latn-CS" sz="2800" b="1" smtClean="0">
                <a:solidFill>
                  <a:srgbClr val="800000"/>
                </a:solidFill>
              </a:rPr>
              <a:t>Conspergentia</a:t>
            </a:r>
            <a:endParaRPr lang="en-US" sz="2800" b="1" smtClean="0">
              <a:solidFill>
                <a:srgbClr val="800000"/>
              </a:solidFill>
            </a:endParaRP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90600"/>
            <a:ext cx="8713788" cy="5638800"/>
          </a:xfrm>
        </p:spPr>
        <p:txBody>
          <a:bodyPr/>
          <a:lstStyle/>
          <a:p>
            <a:pPr>
              <a:buClr>
                <a:srgbClr val="800000"/>
              </a:buClr>
              <a:buSzPct val="135000"/>
            </a:pPr>
            <a:r>
              <a:rPr lang="sr-Cyrl-CS" sz="2200" b="1" smtClean="0"/>
              <a:t>Прашкови намењени спољашњој употреби  </a:t>
            </a:r>
          </a:p>
          <a:p>
            <a:pPr>
              <a:buClr>
                <a:srgbClr val="800000"/>
              </a:buClr>
              <a:buSzPct val="135000"/>
            </a:pPr>
            <a:r>
              <a:rPr lang="sr-Cyrl-CS" sz="2200" b="1" smtClean="0"/>
              <a:t>Служе за посипање коже и слузокоже </a:t>
            </a:r>
          </a:p>
          <a:p>
            <a:pPr>
              <a:buClr>
                <a:srgbClr val="800000"/>
              </a:buClr>
              <a:buSzPct val="135000"/>
            </a:pPr>
            <a:r>
              <a:rPr lang="sr-Cyrl-CS" sz="2200" b="1" smtClean="0"/>
              <a:t>Врло фино уситњени - готов прашак се просеје кроз сито 0,3 или 0,15 </a:t>
            </a:r>
          </a:p>
          <a:p>
            <a:pPr>
              <a:buClr>
                <a:srgbClr val="800000"/>
              </a:buClr>
              <a:buSzPct val="135000"/>
            </a:pPr>
            <a:endParaRPr lang="sr-Cyrl-CS" sz="2200" b="1" smtClean="0"/>
          </a:p>
          <a:p>
            <a:pPr>
              <a:buClr>
                <a:srgbClr val="800000"/>
              </a:buClr>
              <a:buSzPct val="135000"/>
            </a:pPr>
            <a:r>
              <a:rPr lang="sr-Cyrl-CS" sz="2200" b="1" smtClean="0"/>
              <a:t>Израђују се са:</a:t>
            </a:r>
          </a:p>
          <a:p>
            <a:pPr>
              <a:buClr>
                <a:srgbClr val="009900"/>
              </a:buClr>
              <a:buSzPct val="135000"/>
              <a:buFont typeface="Wingdings" pitchFamily="2" charset="2"/>
              <a:buChar char="Ø"/>
            </a:pPr>
            <a:r>
              <a:rPr lang="sr-Cyrl-CS" sz="2200" b="1" smtClean="0">
                <a:solidFill>
                  <a:srgbClr val="800000"/>
                </a:solidFill>
              </a:rPr>
              <a:t>антисептицима</a:t>
            </a:r>
          </a:p>
          <a:p>
            <a:pPr>
              <a:buClr>
                <a:srgbClr val="009900"/>
              </a:buClr>
              <a:buSzPct val="135000"/>
              <a:buFont typeface="Wingdings" pitchFamily="2" charset="2"/>
              <a:buChar char="Ø"/>
            </a:pPr>
            <a:r>
              <a:rPr lang="sr-Cyrl-CS" sz="2200" b="1" smtClean="0">
                <a:solidFill>
                  <a:srgbClr val="800000"/>
                </a:solidFill>
              </a:rPr>
              <a:t>адстрингенсима</a:t>
            </a:r>
          </a:p>
          <a:p>
            <a:pPr>
              <a:buClr>
                <a:srgbClr val="009900"/>
              </a:buClr>
              <a:buSzPct val="135000"/>
              <a:buFont typeface="Wingdings" pitchFamily="2" charset="2"/>
              <a:buChar char="Ø"/>
            </a:pPr>
            <a:r>
              <a:rPr lang="sr-Cyrl-CS" sz="2200" b="1" smtClean="0">
                <a:solidFill>
                  <a:srgbClr val="800000"/>
                </a:solidFill>
              </a:rPr>
              <a:t>адсорбенсима</a:t>
            </a:r>
          </a:p>
          <a:p>
            <a:pPr>
              <a:buClr>
                <a:srgbClr val="009900"/>
              </a:buClr>
              <a:buSzPct val="135000"/>
              <a:buFont typeface="Wingdings" pitchFamily="2" charset="2"/>
              <a:buChar char="Ø"/>
            </a:pPr>
            <a:r>
              <a:rPr lang="sr-Cyrl-CS" sz="2200" b="1" smtClean="0">
                <a:solidFill>
                  <a:srgbClr val="800000"/>
                </a:solidFill>
              </a:rPr>
              <a:t>антисебороицима</a:t>
            </a:r>
            <a:r>
              <a:rPr lang="sr-Cyrl-CS" sz="2200" b="1" smtClean="0">
                <a:solidFill>
                  <a:schemeClr val="bg2"/>
                </a:solidFill>
              </a:rPr>
              <a:t> и др.</a:t>
            </a:r>
          </a:p>
          <a:p>
            <a:pPr>
              <a:buClr>
                <a:srgbClr val="800000"/>
              </a:buClr>
              <a:buSzPct val="135000"/>
            </a:pPr>
            <a:r>
              <a:rPr lang="sr-Cyrl-CS" sz="2200" b="1" smtClean="0"/>
              <a:t>По потреби се могу израдити као стерилни прашкови</a:t>
            </a:r>
          </a:p>
          <a:p>
            <a:pPr>
              <a:buClr>
                <a:srgbClr val="800000"/>
              </a:buClr>
              <a:buSzPct val="135000"/>
              <a:buFontTx/>
              <a:buNone/>
            </a:pPr>
            <a:r>
              <a:rPr lang="sr-Cyrl-CS" sz="2200" smtClean="0"/>
              <a:t>(у стерилним условима и са стерилним посуђем и стерилним супстанцама)</a:t>
            </a:r>
            <a:r>
              <a:rPr lang="sr-Cyrl-CS" sz="2200" b="1" smtClean="0"/>
              <a:t> </a:t>
            </a:r>
          </a:p>
          <a:p>
            <a:pPr>
              <a:buClr>
                <a:srgbClr val="800000"/>
              </a:buClr>
              <a:buSzPct val="135000"/>
            </a:pPr>
            <a:endParaRPr lang="en-US" sz="22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"/>
            <a:ext cx="8534400" cy="6553200"/>
          </a:xfrm>
        </p:spPr>
        <p:txBody>
          <a:bodyPr/>
          <a:lstStyle/>
          <a:p>
            <a:pPr algn="ctr">
              <a:buClr>
                <a:srgbClr val="800000"/>
              </a:buClr>
              <a:buSzPct val="135000"/>
              <a:buFontTx/>
              <a:buNone/>
            </a:pPr>
            <a:r>
              <a:rPr lang="sr-Cyrl-CS" sz="2800" b="1" smtClean="0">
                <a:solidFill>
                  <a:srgbClr val="990033"/>
                </a:solidFill>
              </a:rPr>
              <a:t>ИЗДАВАЊЕ ПРАШКА ЗА ПОСИПАЊЕ</a:t>
            </a:r>
            <a:endParaRPr lang="en-US" sz="2800" b="1" smtClean="0">
              <a:solidFill>
                <a:srgbClr val="990033"/>
              </a:solidFill>
            </a:endParaRPr>
          </a:p>
          <a:p>
            <a:pPr>
              <a:buClr>
                <a:srgbClr val="800000"/>
              </a:buClr>
              <a:buSzPct val="135000"/>
              <a:buFontTx/>
              <a:buNone/>
            </a:pPr>
            <a:endParaRPr lang="sr-Cyrl-CS" sz="2800" b="1" smtClean="0"/>
          </a:p>
          <a:p>
            <a:pPr>
              <a:buClr>
                <a:srgbClr val="800000"/>
              </a:buClr>
              <a:buSzPct val="135000"/>
              <a:buFontTx/>
              <a:buNone/>
            </a:pPr>
            <a:r>
              <a:rPr lang="sr-Cyrl-CS" sz="2400" b="1" smtClean="0"/>
              <a:t>Издаје се у</a:t>
            </a:r>
            <a:r>
              <a:rPr lang="en-US" sz="2400" b="1" smtClean="0"/>
              <a:t>:</a:t>
            </a:r>
          </a:p>
          <a:p>
            <a:pPr>
              <a:buClr>
                <a:srgbClr val="800000"/>
              </a:buClr>
              <a:buSzPct val="135000"/>
            </a:pPr>
            <a:r>
              <a:rPr lang="sr-Cyrl-CS" sz="2400" b="1" smtClean="0"/>
              <a:t>перфорираној кутији (</a:t>
            </a:r>
            <a:r>
              <a:rPr lang="sr-Latn-CS" sz="2400" b="1" smtClean="0"/>
              <a:t>scatula</a:t>
            </a:r>
            <a:r>
              <a:rPr lang="sr-Cyrl-CS" sz="2400" b="1" smtClean="0"/>
              <a:t>) или </a:t>
            </a:r>
            <a:endParaRPr lang="en-US" sz="2400" b="1" smtClean="0"/>
          </a:p>
          <a:p>
            <a:pPr>
              <a:buClr>
                <a:srgbClr val="800000"/>
              </a:buClr>
              <a:buSzPct val="135000"/>
            </a:pPr>
            <a:r>
              <a:rPr lang="sr-Cyrl-CS" sz="2400" b="1" smtClean="0"/>
              <a:t>у кесици</a:t>
            </a:r>
            <a:r>
              <a:rPr lang="en-US" sz="2400" b="1" smtClean="0"/>
              <a:t> -</a:t>
            </a:r>
            <a:r>
              <a:rPr lang="sr-Cyrl-CS" sz="2400" b="1" smtClean="0"/>
              <a:t> пацијент примењује уз помоћ четкице или комадића вате </a:t>
            </a:r>
          </a:p>
          <a:p>
            <a:pPr>
              <a:buClr>
                <a:srgbClr val="800000"/>
              </a:buClr>
              <a:buSzPct val="135000"/>
              <a:buFontTx/>
              <a:buNone/>
            </a:pPr>
            <a:r>
              <a:rPr lang="sr-Cyrl-CS" sz="2400" b="1" smtClean="0"/>
              <a:t>На кутију се ставља</a:t>
            </a:r>
            <a:r>
              <a:rPr lang="sr-Cyrl-CS" sz="2400" b="1" smtClean="0">
                <a:solidFill>
                  <a:schemeClr val="bg2"/>
                </a:solidFill>
              </a:rPr>
              <a:t> </a:t>
            </a:r>
            <a:endParaRPr lang="en-US" sz="2400" b="1" smtClean="0">
              <a:solidFill>
                <a:schemeClr val="bg2"/>
              </a:solidFill>
            </a:endParaRPr>
          </a:p>
          <a:p>
            <a:pPr>
              <a:buClr>
                <a:srgbClr val="800000"/>
              </a:buClr>
              <a:buSzPct val="135000"/>
              <a:buFontTx/>
              <a:buNone/>
            </a:pPr>
            <a:r>
              <a:rPr lang="sr-Cyrl-CS" sz="2400" b="1" smtClean="0">
                <a:solidFill>
                  <a:srgbClr val="800000"/>
                </a:solidFill>
              </a:rPr>
              <a:t>црвена сигнатура са текстом </a:t>
            </a:r>
            <a:endParaRPr lang="en-US" sz="2400" b="1" smtClean="0">
              <a:solidFill>
                <a:srgbClr val="800000"/>
              </a:solidFill>
            </a:endParaRPr>
          </a:p>
          <a:p>
            <a:pPr>
              <a:buClr>
                <a:srgbClr val="800000"/>
              </a:buClr>
              <a:buSzPct val="135000"/>
              <a:buFontTx/>
              <a:buNone/>
            </a:pPr>
            <a:r>
              <a:rPr lang="sr-Cyrl-CS" sz="2400" b="1" smtClean="0">
                <a:solidFill>
                  <a:srgbClr val="800000"/>
                </a:solidFill>
              </a:rPr>
              <a:t>„ЗА УПОТРЕБУ СПОЉА“</a:t>
            </a:r>
            <a:endParaRPr lang="en-US" sz="2400" b="1" smtClean="0">
              <a:solidFill>
                <a:srgbClr val="800000"/>
              </a:solidFill>
            </a:endParaRPr>
          </a:p>
          <a:p>
            <a:pPr>
              <a:buClr>
                <a:srgbClr val="800000"/>
              </a:buClr>
              <a:buSzPct val="135000"/>
              <a:buFontTx/>
              <a:buNone/>
            </a:pPr>
            <a:endParaRPr lang="en-US" sz="2400" b="1" smtClean="0">
              <a:solidFill>
                <a:srgbClr val="800000"/>
              </a:solidFill>
            </a:endParaRPr>
          </a:p>
          <a:p>
            <a:pPr>
              <a:buClr>
                <a:srgbClr val="800000"/>
              </a:buClr>
              <a:buSzPct val="135000"/>
              <a:buFont typeface="Wingdings" pitchFamily="2" charset="2"/>
              <a:buChar char="Ø"/>
            </a:pPr>
            <a:r>
              <a:rPr lang="sr-Cyrl-CS" sz="2400" b="1" smtClean="0"/>
              <a:t> Уколико је прашак спакован у кесицу пишемо директно на њој „ЗА УПОТРЕБУ СПОЉА“ </a:t>
            </a:r>
          </a:p>
          <a:p>
            <a:pPr>
              <a:buClr>
                <a:srgbClr val="800000"/>
              </a:buClr>
              <a:buSzPct val="135000"/>
              <a:buFont typeface="Wingdings" pitchFamily="2" charset="2"/>
              <a:buChar char="Ø"/>
            </a:pPr>
            <a:endParaRPr lang="sr-Cyrl-CS" sz="2400" b="1" smtClean="0"/>
          </a:p>
          <a:p>
            <a:pPr>
              <a:buClr>
                <a:srgbClr val="800000"/>
              </a:buClr>
              <a:buSzPct val="135000"/>
              <a:buFont typeface="Wingdings" pitchFamily="2" charset="2"/>
              <a:buChar char="Ø"/>
            </a:pPr>
            <a:r>
              <a:rPr lang="sr-Cyrl-CS" sz="2400" b="1" smtClean="0"/>
              <a:t>У доњем левом углу пише се датум, а у десном потпис фармацеута</a:t>
            </a:r>
            <a:endParaRPr lang="en-US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649288"/>
          </a:xfrm>
        </p:spPr>
        <p:txBody>
          <a:bodyPr/>
          <a:lstStyle/>
          <a:p>
            <a:r>
              <a:rPr lang="sr-Cyrl-CS" sz="2400" b="1" smtClean="0">
                <a:solidFill>
                  <a:srgbClr val="CC0000"/>
                </a:solidFill>
              </a:rPr>
              <a:t>ИЗРАДА ПРАШКОВА</a:t>
            </a:r>
            <a:endParaRPr lang="en-US" sz="2400" b="1" smtClean="0">
              <a:solidFill>
                <a:srgbClr val="CC0000"/>
              </a:solidFill>
            </a:endParaRP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3563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2400" b="1" smtClean="0"/>
              <a:t>Мешање - </a:t>
            </a:r>
            <a:r>
              <a:rPr lang="sr-Cyrl-CS" sz="2400" b="1" u="sng" smtClean="0">
                <a:solidFill>
                  <a:srgbClr val="009900"/>
                </a:solidFill>
              </a:rPr>
              <a:t>најважнија операција за сложене прашкове</a:t>
            </a:r>
            <a:r>
              <a:rPr lang="en-US" sz="2400" b="1" u="sng" smtClean="0">
                <a:solidFill>
                  <a:srgbClr val="009900"/>
                </a:solidFill>
              </a:rPr>
              <a:t>!!!</a:t>
            </a:r>
            <a:endParaRPr lang="sr-Cyrl-CS" sz="2400" b="1" u="sng" smtClean="0">
              <a:solidFill>
                <a:srgbClr val="009900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sr-Cyrl-CS" sz="2400" b="1" smtClean="0"/>
              <a:t>Циљ</a:t>
            </a:r>
            <a:r>
              <a:rPr lang="en-US" sz="2400" b="1" smtClean="0"/>
              <a:t>?</a:t>
            </a:r>
            <a:endParaRPr lang="sr-Cyrl-CS" sz="2400" b="1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 b="1" smtClean="0"/>
              <a:t> </a:t>
            </a:r>
            <a:r>
              <a:rPr lang="sr-Cyrl-CS" sz="2400" b="1" smtClean="0">
                <a:solidFill>
                  <a:srgbClr val="009900"/>
                </a:solidFill>
              </a:rPr>
              <a:t>Потпуна хомогенизација хемијски различитих честица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sr-Cyrl-CS" sz="2400" b="1" smtClean="0"/>
              <a:t>Користе се тарионик и пистил –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sr-Cyrl-CS" sz="2400" b="1" smtClean="0"/>
              <a:t>за мешање свих сложених прашкова,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sr-Cyrl-CS" sz="2400" b="1" smtClean="0"/>
              <a:t>без обзира да ли су намењени за 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sr-Cyrl-CS" sz="2400" b="1" smtClean="0"/>
              <a:t>спољашњу или унутрашњу употребу!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sr-Cyrl-CS" sz="2400" b="1" smtClean="0"/>
              <a:t>Пажња!</a:t>
            </a:r>
            <a:endParaRPr lang="sr-Cyrl-CS" sz="240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sr-Cyrl-CS" sz="2400" smtClean="0"/>
              <a:t>За хомогено мешање више компоненти треба:</a:t>
            </a:r>
            <a:endParaRPr lang="sr-Cyrl-CS" sz="2400" b="1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sr-Cyrl-CS" sz="2400" b="1" smtClean="0">
                <a:solidFill>
                  <a:srgbClr val="009900"/>
                </a:solidFill>
              </a:rPr>
              <a:t>1. одредити редослед додавања супстанци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sr-Cyrl-CS" sz="2400" b="1" smtClean="0">
                <a:solidFill>
                  <a:srgbClr val="009900"/>
                </a:solidFill>
              </a:rPr>
              <a:t>2. применити одговарајући начин мешања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400" b="1" i="1" u="sng" smtClean="0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2400" b="1" i="1" smtClean="0">
                <a:solidFill>
                  <a:srgbClr val="CC0000"/>
                </a:solidFill>
              </a:rPr>
              <a:t>Уобичајено - у тарионик се </a:t>
            </a:r>
            <a:r>
              <a:rPr lang="sr-Cyrl-CS" sz="2400" b="1" i="1" smtClean="0">
                <a:solidFill>
                  <a:srgbClr val="0000FF"/>
                </a:solidFill>
              </a:rPr>
              <a:t>прво</a:t>
            </a:r>
            <a:r>
              <a:rPr lang="sr-Cyrl-CS" sz="2400" b="1" i="1" smtClean="0">
                <a:solidFill>
                  <a:srgbClr val="CC0000"/>
                </a:solidFill>
              </a:rPr>
              <a:t> сипа супстанца прописана </a:t>
            </a:r>
            <a:r>
              <a:rPr lang="sr-Cyrl-CS" sz="2400" b="1" i="1" smtClean="0">
                <a:solidFill>
                  <a:srgbClr val="0000FF"/>
                </a:solidFill>
              </a:rPr>
              <a:t>у најмањој</a:t>
            </a:r>
            <a:r>
              <a:rPr lang="sr-Cyrl-CS" sz="2400" b="1" i="1" smtClean="0">
                <a:solidFill>
                  <a:srgbClr val="CC0000"/>
                </a:solidFill>
              </a:rPr>
              <a:t> количини, а затим додају остале комп</a:t>
            </a:r>
            <a:r>
              <a:rPr lang="en-US" sz="2400" b="1" i="1" smtClean="0">
                <a:solidFill>
                  <a:srgbClr val="CC0000"/>
                </a:solidFill>
              </a:rPr>
              <a:t>o</a:t>
            </a:r>
            <a:r>
              <a:rPr lang="sr-Cyrl-CS" sz="2400" b="1" i="1" smtClean="0">
                <a:solidFill>
                  <a:srgbClr val="CC0000"/>
                </a:solidFill>
              </a:rPr>
              <a:t>ненте </a:t>
            </a:r>
            <a:r>
              <a:rPr lang="sr-Cyrl-CS" sz="2400" b="1" i="1" smtClean="0">
                <a:solidFill>
                  <a:srgbClr val="0000FF"/>
                </a:solidFill>
              </a:rPr>
              <a:t>у растућим</a:t>
            </a:r>
            <a:r>
              <a:rPr lang="sr-Cyrl-CS" sz="2400" b="1" i="1" smtClean="0">
                <a:solidFill>
                  <a:srgbClr val="CC0000"/>
                </a:solidFill>
              </a:rPr>
              <a:t> количинама, без обзира у ком су редоследу оне биле написане на рецепту</a:t>
            </a:r>
            <a:endParaRPr lang="en-US" sz="2400" b="1" i="1" smtClean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638175"/>
          </a:xfrm>
        </p:spPr>
        <p:txBody>
          <a:bodyPr/>
          <a:lstStyle/>
          <a:p>
            <a:r>
              <a:rPr lang="sr-Cyrl-CS" sz="2400" b="1" smtClean="0">
                <a:solidFill>
                  <a:srgbClr val="CC0000"/>
                </a:solidFill>
              </a:rPr>
              <a:t>ИЗРАДА ПРАШКОВА</a:t>
            </a:r>
            <a:endParaRPr lang="en-US" sz="2400" b="1" smtClean="0">
              <a:solidFill>
                <a:srgbClr val="CC0000"/>
              </a:solidFill>
            </a:endParaRP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90391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800" smtClean="0"/>
              <a:t>Уобичајен </a:t>
            </a:r>
            <a:r>
              <a:rPr lang="sr-Cyrl-CS" sz="2800" b="1" smtClean="0"/>
              <a:t>начин</a:t>
            </a:r>
            <a:r>
              <a:rPr lang="sr-Cyrl-CS" sz="2800" smtClean="0"/>
              <a:t> мешања користи се интеранационално прихваћена </a:t>
            </a:r>
            <a:r>
              <a:rPr lang="sr-Cyrl-CS" sz="2800" b="1" smtClean="0"/>
              <a:t>техника „дуплирања“</a:t>
            </a:r>
            <a:r>
              <a:rPr lang="sr-Cyrl-CS" sz="2800" smtClean="0"/>
              <a:t>: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sr-Cyrl-CS" sz="2800" smtClean="0"/>
              <a:t>у тарионик се ставља </a:t>
            </a:r>
            <a:r>
              <a:rPr lang="sr-Cyrl-CS" sz="2800" b="1" smtClean="0">
                <a:solidFill>
                  <a:srgbClr val="009900"/>
                </a:solidFill>
              </a:rPr>
              <a:t>мања</a:t>
            </a:r>
            <a:r>
              <a:rPr lang="sr-Cyrl-CS" sz="2800" smtClean="0"/>
              <a:t> количина прашка, кружним покретима пистилом с десна на лево промеша,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sr-Cyrl-CS" sz="2800" smtClean="0"/>
              <a:t>затим дода следећа количина прашка </a:t>
            </a:r>
            <a:r>
              <a:rPr lang="sr-Cyrl-CS" sz="2800" b="1" smtClean="0">
                <a:solidFill>
                  <a:srgbClr val="009900"/>
                </a:solidFill>
              </a:rPr>
              <a:t>која је приближно једнака</a:t>
            </a:r>
            <a:r>
              <a:rPr lang="sr-Cyrl-CS" sz="2800" smtClean="0"/>
              <a:t> оној која је већ присутна у тарионику и мешање пистилом понови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sr-Cyrl-CS" sz="2800" smtClean="0"/>
              <a:t>на тај начин маса у тарионику се „</a:t>
            </a:r>
            <a:r>
              <a:rPr lang="sr-Cyrl-CS" sz="2800" b="1" smtClean="0">
                <a:solidFill>
                  <a:srgbClr val="009900"/>
                </a:solidFill>
              </a:rPr>
              <a:t>дуплирала</a:t>
            </a:r>
            <a:r>
              <a:rPr lang="sr-Cyrl-CS" sz="2800" smtClean="0"/>
              <a:t>“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sr-Cyrl-CS" sz="2800" smtClean="0"/>
              <a:t>наредна количина прашка која се додаје треба да буде </a:t>
            </a:r>
            <a:r>
              <a:rPr lang="sr-Cyrl-CS" sz="2800" b="1" smtClean="0">
                <a:solidFill>
                  <a:srgbClr val="009900"/>
                </a:solidFill>
              </a:rPr>
              <a:t>приближно једнака тој сада дупло већој</a:t>
            </a:r>
            <a:r>
              <a:rPr lang="sr-Cyrl-CS" sz="2800" smtClean="0"/>
              <a:t> количини која је у тарионику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sr-Cyrl-CS" sz="2800" smtClean="0"/>
              <a:t>сваку наредна количина која се додаје до утрошка супстанце треба учинити на тај начин 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9036050" cy="66246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/>
              <a:t>			</a:t>
            </a:r>
            <a:r>
              <a:rPr lang="sr-Latn-CS" sz="2000" b="1" smtClean="0"/>
              <a:t>Rp/</a:t>
            </a:r>
            <a:r>
              <a:rPr lang="sr-Latn-CS" sz="2000" smtClean="0"/>
              <a:t> </a:t>
            </a:r>
            <a:r>
              <a:rPr lang="it-IT" sz="2000" smtClean="0"/>
              <a:t>Acidi salic</a:t>
            </a:r>
            <a:r>
              <a:rPr lang="en-US" sz="2000" smtClean="0"/>
              <a:t>y</a:t>
            </a:r>
            <a:r>
              <a:rPr lang="it-IT" sz="2000" smtClean="0"/>
              <a:t>lici</a:t>
            </a:r>
            <a:r>
              <a:rPr lang="sr-Cyrl-CS" sz="2000" smtClean="0"/>
              <a:t>		0,20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        		       </a:t>
            </a:r>
            <a:r>
              <a:rPr lang="it-IT" sz="2000" smtClean="0"/>
              <a:t>Acidi benzoici		</a:t>
            </a:r>
            <a:r>
              <a:rPr lang="sr-Cyrl-CS" sz="2000" smtClean="0"/>
              <a:t>0</a:t>
            </a:r>
            <a:r>
              <a:rPr lang="it-IT" sz="2000" smtClean="0"/>
              <a:t>,</a:t>
            </a:r>
            <a:r>
              <a:rPr lang="sr-Cyrl-CS" sz="2000" smtClean="0"/>
              <a:t>60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            		       </a:t>
            </a:r>
            <a:r>
              <a:rPr lang="it-IT" sz="2000" smtClean="0"/>
              <a:t>Zinci oxydi		</a:t>
            </a:r>
            <a:r>
              <a:rPr lang="sr-Cyrl-CS" sz="2000" smtClean="0"/>
              <a:t>	</a:t>
            </a:r>
            <a:r>
              <a:rPr lang="it-IT" sz="2000" smtClean="0"/>
              <a:t>4,00</a:t>
            </a:r>
            <a:endParaRPr lang="sr-Cyrl-C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                                 </a:t>
            </a:r>
            <a:r>
              <a:rPr lang="it-IT" sz="2000" smtClean="0"/>
              <a:t>Talci veneti</a:t>
            </a:r>
            <a:r>
              <a:rPr lang="sr-Cyrl-CS" sz="2000" smtClean="0"/>
              <a:t>      </a:t>
            </a:r>
            <a:r>
              <a:rPr lang="it-IT" sz="2000" smtClean="0"/>
              <a:t>         </a:t>
            </a:r>
            <a:r>
              <a:rPr lang="sr-Cyrl-CS" sz="2000" smtClean="0"/>
              <a:t>         </a:t>
            </a:r>
            <a:r>
              <a:rPr lang="it-IT" sz="2000" smtClean="0"/>
              <a:t> ad</a:t>
            </a:r>
            <a:r>
              <a:rPr lang="sr-Cyrl-CS" sz="2000" smtClean="0"/>
              <a:t> 10</a:t>
            </a:r>
            <a:r>
              <a:rPr lang="it-IT" sz="2000" smtClean="0"/>
              <a:t>,</a:t>
            </a:r>
            <a:r>
              <a:rPr lang="sr-Cyrl-CS" sz="2000" smtClean="0"/>
              <a:t>00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                                 </a:t>
            </a:r>
            <a:r>
              <a:rPr lang="pl-PL" sz="2000" b="1" i="1" smtClean="0"/>
              <a:t>M</a:t>
            </a:r>
            <a:r>
              <a:rPr lang="sr-Cyrl-CS" sz="2000" b="1" i="1" smtClean="0"/>
              <a:t>. </a:t>
            </a:r>
            <a:r>
              <a:rPr lang="pl-PL" sz="2000" b="1" i="1" smtClean="0"/>
              <a:t>fiat pulvis</a:t>
            </a:r>
            <a:endParaRPr lang="sr-Cyrl-CS" sz="2000" b="1" i="1" smtClean="0"/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i="1" smtClean="0"/>
              <a:t>      		      </a:t>
            </a:r>
            <a:r>
              <a:rPr lang="pl-PL" sz="2000" b="1" i="1" smtClean="0"/>
              <a:t>D</a:t>
            </a:r>
            <a:r>
              <a:rPr lang="sr-Cyrl-CS" sz="2000" b="1" i="1" smtClean="0"/>
              <a:t>.</a:t>
            </a:r>
            <a:r>
              <a:rPr lang="pl-PL" sz="2000" b="1" i="1" smtClean="0"/>
              <a:t>S</a:t>
            </a:r>
            <a:r>
              <a:rPr lang="sr-Cyrl-CS" sz="2000" b="1" i="1" smtClean="0"/>
              <a:t>. Споља за посипање</a:t>
            </a:r>
            <a:endParaRPr lang="sr-Cyrl-C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000" b="1" u="sng" smtClean="0"/>
              <a:t>Acid</a:t>
            </a:r>
            <a:r>
              <a:rPr lang="sr-Latn-CS" sz="2000" b="1" u="sng" smtClean="0"/>
              <a:t>um </a:t>
            </a:r>
            <a:r>
              <a:rPr lang="es-ES_tradnl" sz="2000" b="1" u="sng" smtClean="0"/>
              <a:t>salic</a:t>
            </a:r>
            <a:r>
              <a:rPr lang="sr-Latn-CS" sz="2000" b="1" u="sng" smtClean="0"/>
              <a:t>y</a:t>
            </a:r>
            <a:r>
              <a:rPr lang="es-ES_tradnl" sz="2000" b="1" u="sng" smtClean="0"/>
              <a:t>licum </a:t>
            </a:r>
            <a:r>
              <a:rPr lang="sr-Cyrl-CS" sz="2000" b="1" smtClean="0"/>
              <a:t>(</a:t>
            </a:r>
            <a:r>
              <a:rPr lang="sr-Latn-CS" sz="2000" b="1" smtClean="0"/>
              <a:t>Ph.</a:t>
            </a:r>
            <a:r>
              <a:rPr lang="sr-Cyrl-CS" sz="2000" b="1" smtClean="0"/>
              <a:t>Ј</a:t>
            </a:r>
            <a:r>
              <a:rPr lang="sr-Latn-CS" sz="2000" b="1" smtClean="0"/>
              <a:t>ug. IV)</a:t>
            </a:r>
            <a:r>
              <a:rPr lang="sr-Cyrl-CS" sz="2000" b="1" smtClean="0"/>
              <a:t>:</a:t>
            </a:r>
            <a:r>
              <a:rPr lang="sr-Cyrl-CS" sz="2000" smtClean="0"/>
              <a:t> </a:t>
            </a:r>
            <a:r>
              <a:rPr lang="sr-Cyrl-CS" sz="2000" b="1" i="1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ср</a:t>
            </a:r>
            <a:r>
              <a:rPr lang="sr-Latn-CS" sz="2000" smtClean="0"/>
              <a:t>e</a:t>
            </a:r>
            <a:r>
              <a:rPr lang="sr-Cyrl-CS" sz="2000" smtClean="0"/>
              <a:t>дња конц. 2% антисептик, 10% кератолитик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solidFill>
                  <a:srgbClr val="009900"/>
                </a:solidFill>
              </a:rPr>
              <a:t>0,2:10= x :100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x = 2% = 2%, концентрација није прекорачена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sz="2000" u="sng" smtClean="0"/>
          </a:p>
          <a:p>
            <a:pPr>
              <a:lnSpc>
                <a:spcPct val="80000"/>
              </a:lnSpc>
              <a:buFontTx/>
              <a:buNone/>
            </a:pPr>
            <a:r>
              <a:rPr lang="it-IT" sz="2000" b="1" u="sng" smtClean="0"/>
              <a:t>Acidum benzoicum</a:t>
            </a:r>
            <a:r>
              <a:rPr lang="sr-Cyrl-CS" sz="2000" b="1" smtClean="0"/>
              <a:t>  </a:t>
            </a:r>
            <a:endParaRPr lang="sr-Latn-CS" sz="2000" b="1" smtClean="0"/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 smtClean="0"/>
              <a:t> </a:t>
            </a:r>
            <a:r>
              <a:rPr lang="en-US" sz="2000" smtClean="0"/>
              <a:t>С</a:t>
            </a:r>
            <a:r>
              <a:rPr lang="sr-Cyrl-CS" sz="2000" smtClean="0"/>
              <a:t>редња конц. 5-16% (Магистралне формуле 2008)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solidFill>
                  <a:srgbClr val="009900"/>
                </a:solidFill>
              </a:rPr>
              <a:t>0,6:10 = x :100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x=6 %   концентрација није прекорачена </a:t>
            </a:r>
            <a:endParaRPr lang="da-DK" sz="2000" u="sng" smtClean="0"/>
          </a:p>
          <a:p>
            <a:pPr>
              <a:lnSpc>
                <a:spcPct val="80000"/>
              </a:lnSpc>
              <a:buFontTx/>
              <a:buNone/>
            </a:pPr>
            <a:endParaRPr lang="sr-Cyrl-CS" sz="2000" u="sng" smtClean="0"/>
          </a:p>
          <a:p>
            <a:pPr>
              <a:lnSpc>
                <a:spcPct val="80000"/>
              </a:lnSpc>
              <a:buFontTx/>
              <a:buNone/>
            </a:pPr>
            <a:r>
              <a:rPr lang="da-DK" sz="2000" b="1" u="sng" smtClean="0"/>
              <a:t>Zinci oxydum</a:t>
            </a:r>
            <a:r>
              <a:rPr lang="da-DK" sz="2000" smtClean="0"/>
              <a:t> </a:t>
            </a:r>
            <a:r>
              <a:rPr lang="sr-Cyrl-CS" sz="2000" smtClean="0"/>
              <a:t>(</a:t>
            </a:r>
            <a:r>
              <a:rPr lang="sr-Latn-CS" sz="2000" smtClean="0"/>
              <a:t>Ph.</a:t>
            </a:r>
            <a:r>
              <a:rPr lang="sr-Cyrl-CS" sz="2000" smtClean="0"/>
              <a:t>Ј</a:t>
            </a:r>
            <a:r>
              <a:rPr lang="sr-Latn-CS" sz="2000" smtClean="0"/>
              <a:t>ug. IV)</a:t>
            </a:r>
            <a:r>
              <a:rPr lang="sr-Cyrl-CS" sz="2000" smtClean="0"/>
              <a:t>: средња конц. 10% 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(Магистралне формуле 2008 ) средња конц. 40%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solidFill>
                  <a:srgbClr val="009900"/>
                </a:solidFill>
              </a:rPr>
              <a:t>4 : 10 = x : 100 </a:t>
            </a:r>
            <a:endParaRPr lang="en-US" sz="2000" b="1" smtClean="0">
              <a:solidFill>
                <a:srgbClr val="0099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x</a:t>
            </a:r>
            <a:r>
              <a:rPr lang="sr-Cyrl-CS" sz="2000" smtClean="0"/>
              <a:t> = 4</a:t>
            </a:r>
            <a:r>
              <a:rPr lang="ru-RU" sz="2000" smtClean="0"/>
              <a:t>0</a:t>
            </a:r>
            <a:r>
              <a:rPr lang="sr-Cyrl-CS" sz="2000" smtClean="0"/>
              <a:t>% , концентрација није прекорачена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15888"/>
            <a:ext cx="9036050" cy="67421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/>
              <a:t>Израда</a:t>
            </a:r>
            <a:r>
              <a:rPr lang="sr-Cyrl-CS" sz="2000" smtClean="0"/>
              <a:t>: све супстанце просејемо кроз сито 0,3. Одмеримо на картицама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-</a:t>
            </a:r>
            <a:r>
              <a:rPr lang="sr-Cyrl-CS" sz="2000" b="1" smtClean="0">
                <a:solidFill>
                  <a:srgbClr val="800000"/>
                </a:solidFill>
              </a:rPr>
              <a:t>0,</a:t>
            </a:r>
            <a:r>
              <a:rPr lang="ru-RU" sz="2000" b="1" smtClean="0">
                <a:solidFill>
                  <a:srgbClr val="800000"/>
                </a:solidFill>
              </a:rPr>
              <a:t>2</a:t>
            </a:r>
            <a:r>
              <a:rPr lang="sr-Cyrl-CS" sz="2000" b="1" smtClean="0">
                <a:solidFill>
                  <a:srgbClr val="800000"/>
                </a:solidFill>
              </a:rPr>
              <a:t> грама салицилне киселине,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solidFill>
                  <a:srgbClr val="800000"/>
                </a:solidFill>
              </a:rPr>
              <a:t>-0,6 грама бензојеве киселине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solidFill>
                  <a:srgbClr val="800000"/>
                </a:solidFill>
              </a:rPr>
              <a:t>-4 грама цинк оксида 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rgbClr val="800000"/>
                </a:solidFill>
              </a:rPr>
              <a:t>-5,2 </a:t>
            </a:r>
            <a:r>
              <a:rPr lang="en-US" sz="2000" b="1" smtClean="0">
                <a:solidFill>
                  <a:srgbClr val="800000"/>
                </a:solidFill>
              </a:rPr>
              <a:t>грама </a:t>
            </a:r>
            <a:r>
              <a:rPr lang="sr-Cyrl-CS" sz="2000" b="1" smtClean="0">
                <a:solidFill>
                  <a:srgbClr val="800000"/>
                </a:solidFill>
              </a:rPr>
              <a:t>талка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sr-Cyrl-CS" sz="2000" b="1" smtClean="0"/>
              <a:t>Додајемо у тарионик истим овим редоследом,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sr-Cyrl-CS" sz="2000" b="1" smtClean="0"/>
              <a:t>цинк оксид додамо на крају у порцијама - волуминозна супстанца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sr-Cyrl-CS" sz="2000" smtClean="0"/>
              <a:t> </a:t>
            </a:r>
            <a:r>
              <a:rPr lang="sr-Cyrl-CS" sz="2000" b="1" smtClean="0">
                <a:solidFill>
                  <a:srgbClr val="800000"/>
                </a:solidFill>
              </a:rPr>
              <a:t>Пример прмене методе дуплирања!!!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sr-Cyrl-CS" sz="2000" b="1" smtClean="0">
                <a:solidFill>
                  <a:srgbClr val="800000"/>
                </a:solidFill>
              </a:rPr>
              <a:t>0,2 г салицилне и 0,2 г бензојеве киселине, па додамо преосталих 0,4 г бенз. киселине, па 0,8 г талка и тако наставимо док не утрошимо све компоненте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Мешамо </a:t>
            </a:r>
            <a:r>
              <a:rPr lang="ru-RU" sz="2000" smtClean="0"/>
              <a:t>пистилом с десна у лево не притискајући, скидајући картицом честице слепљене за зидове тарионика</a:t>
            </a:r>
            <a:r>
              <a:rPr lang="sr-Cyrl-CS" sz="2000" smtClean="0"/>
              <a:t> </a:t>
            </a:r>
            <a:endParaRPr lang="sr-Cyrl-CS" sz="2000" b="1" smtClean="0"/>
          </a:p>
          <a:p>
            <a:pPr>
              <a:lnSpc>
                <a:spcPct val="80000"/>
              </a:lnSpc>
              <a:buFontTx/>
              <a:buNone/>
            </a:pPr>
            <a:endParaRPr lang="sr-Cyrl-CS" sz="2000" b="1" smtClean="0"/>
          </a:p>
          <a:p>
            <a:pPr>
              <a:lnSpc>
                <a:spcPct val="80000"/>
              </a:lnSpc>
              <a:buFontTx/>
              <a:buNone/>
            </a:pPr>
            <a:endParaRPr lang="sr-Cyrl-CS" sz="2000" b="1" smtClean="0"/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/>
              <a:t>Издавање и сигнатура:</a:t>
            </a:r>
            <a:r>
              <a:rPr lang="sr-Cyrl-CS" sz="2000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Пакујемо </a:t>
            </a:r>
            <a:r>
              <a:rPr lang="sr-Cyrl-CS" sz="2000" b="1" smtClean="0"/>
              <a:t>у кутију са перфорираним поклопцем</a:t>
            </a:r>
            <a:r>
              <a:rPr lang="sr-Cyrl-CS" sz="2000" smtClean="0"/>
              <a:t> или у папирну белу кесицу уз коју прилажемо четкицу.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Сигнатура је </a:t>
            </a:r>
            <a:r>
              <a:rPr lang="sr-Cyrl-CS" sz="2000" b="1" smtClean="0">
                <a:solidFill>
                  <a:srgbClr val="990033"/>
                </a:solidFill>
              </a:rPr>
              <a:t>црвена</a:t>
            </a:r>
            <a:r>
              <a:rPr lang="sr-Cyrl-CS" sz="2000" smtClean="0"/>
              <a:t> на којој пише </a:t>
            </a:r>
            <a:r>
              <a:rPr lang="sr-Latn-CS" sz="2000" b="1" smtClean="0">
                <a:solidFill>
                  <a:srgbClr val="990033"/>
                </a:solidFill>
              </a:rPr>
              <a:t>„</a:t>
            </a:r>
            <a:r>
              <a:rPr lang="sr-Cyrl-CS" sz="2000" b="1" smtClean="0">
                <a:solidFill>
                  <a:srgbClr val="990033"/>
                </a:solidFill>
              </a:rPr>
              <a:t>споља за посипање</a:t>
            </a:r>
            <a:r>
              <a:rPr lang="sr-Latn-CS" sz="2000" b="1" smtClean="0">
                <a:solidFill>
                  <a:srgbClr val="990033"/>
                </a:solidFill>
              </a:rPr>
              <a:t>“</a:t>
            </a:r>
            <a:r>
              <a:rPr lang="sr-Cyrl-CS" sz="2000" smtClean="0"/>
              <a:t>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У доњем левом углу сигнатуре пише се датум, а у доњем десном потпис.</a:t>
            </a:r>
            <a:endParaRPr lang="sr-Cyrl-CS" sz="2000" b="1" smtClean="0"/>
          </a:p>
          <a:p>
            <a:pPr>
              <a:lnSpc>
                <a:spcPct val="80000"/>
              </a:lnSpc>
              <a:buFontTx/>
              <a:buNone/>
            </a:pPr>
            <a:endParaRPr lang="sr-Cyrl-CS" sz="2000" b="1" smtClean="0"/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/>
              <a:t>Употреба: </a:t>
            </a:r>
            <a:r>
              <a:rPr lang="sr-Cyrl-CS" sz="2000" smtClean="0"/>
              <a:t>адсорбенс, адстрингенс, антисептик</a:t>
            </a:r>
            <a:endParaRPr lang="en-US" sz="2000" smtClean="0"/>
          </a:p>
          <a:p>
            <a:pPr>
              <a:lnSpc>
                <a:spcPct val="80000"/>
              </a:lnSpc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988</Words>
  <Application>Microsoft Office PowerPoint</Application>
  <PresentationFormat>On-screen Show (4:3)</PresentationFormat>
  <Paragraphs>176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1_Default Design</vt:lpstr>
      <vt:lpstr>ИНТЕГРИСАНЕ АКАДЕМСКЕ  СТУДИЈЕ ФАРМАЦИЈЕ</vt:lpstr>
      <vt:lpstr>ПРАШКОВИ - Pulveres</vt:lpstr>
      <vt:lpstr>Прашкови које прописује Ph. Jug. IV</vt:lpstr>
      <vt:lpstr>Conspergentia</vt:lpstr>
      <vt:lpstr>Slide 5</vt:lpstr>
      <vt:lpstr>ИЗРАДА ПРАШКОВА</vt:lpstr>
      <vt:lpstr>ИЗРАДА ПРАШКОВА</vt:lpstr>
      <vt:lpstr>Slide 8</vt:lpstr>
      <vt:lpstr>Slide 9</vt:lpstr>
      <vt:lpstr>Мерење</vt:lpstr>
      <vt:lpstr>Slide 11</vt:lpstr>
      <vt:lpstr>Slide 12</vt:lpstr>
      <vt:lpstr>Slide 13</vt:lpstr>
      <vt:lpstr>Концентрације</vt:lpstr>
      <vt:lpstr>Концентрација</vt:lpstr>
      <vt:lpstr>Процентна тежинска концентрација</vt:lpstr>
      <vt:lpstr>Пример рецепта где се проверава дозирање компоненте прописане у капима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АКАДЕМСКЕ  СТУДИЈЕ ФАРМАЦИЈЕ</dc:title>
  <dc:creator>marijana</dc:creator>
  <cp:lastModifiedBy>Snezana</cp:lastModifiedBy>
  <cp:revision>7</cp:revision>
  <dcterms:created xsi:type="dcterms:W3CDTF">2019-01-12T11:08:30Z</dcterms:created>
  <dcterms:modified xsi:type="dcterms:W3CDTF">2021-02-15T14:09:07Z</dcterms:modified>
</cp:coreProperties>
</file>